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64" r:id="rId2"/>
  </p:sldMasterIdLst>
  <p:notesMasterIdLst>
    <p:notesMasterId r:id="rId24"/>
  </p:notesMasterIdLst>
  <p:handoutMasterIdLst>
    <p:handoutMasterId r:id="rId25"/>
  </p:handoutMasterIdLst>
  <p:sldIdLst>
    <p:sldId id="611" r:id="rId3"/>
    <p:sldId id="618" r:id="rId4"/>
    <p:sldId id="557" r:id="rId5"/>
    <p:sldId id="605" r:id="rId6"/>
    <p:sldId id="533" r:id="rId7"/>
    <p:sldId id="606" r:id="rId8"/>
    <p:sldId id="607" r:id="rId9"/>
    <p:sldId id="608" r:id="rId10"/>
    <p:sldId id="609" r:id="rId11"/>
    <p:sldId id="584" r:id="rId12"/>
    <p:sldId id="610" r:id="rId13"/>
    <p:sldId id="614" r:id="rId14"/>
    <p:sldId id="600" r:id="rId15"/>
    <p:sldId id="601" r:id="rId16"/>
    <p:sldId id="597" r:id="rId17"/>
    <p:sldId id="615" r:id="rId18"/>
    <p:sldId id="593" r:id="rId19"/>
    <p:sldId id="616" r:id="rId20"/>
    <p:sldId id="594" r:id="rId21"/>
    <p:sldId id="603" r:id="rId22"/>
    <p:sldId id="531" r:id="rId23"/>
  </p:sldIdLst>
  <p:sldSz cx="12192000" cy="6858000"/>
  <p:notesSz cx="9866313" cy="6735763"/>
  <p:defaultTextStyle>
    <a:defPPr>
      <a:defRPr lang="en-US"/>
    </a:defPPr>
    <a:lvl1pPr algn="ctr" rtl="0" fontAlgn="base">
      <a:spcBef>
        <a:spcPct val="0"/>
      </a:spcBef>
      <a:spcAft>
        <a:spcPct val="0"/>
      </a:spcAft>
      <a:defRPr b="1" kern="1200">
        <a:solidFill>
          <a:schemeClr val="tx1"/>
        </a:solidFill>
        <a:latin typeface="Arial" charset="0"/>
        <a:ea typeface="+mn-ea"/>
        <a:cs typeface="+mn-cs"/>
      </a:defRPr>
    </a:lvl1pPr>
    <a:lvl2pPr marL="457200" algn="ctr" rtl="0" fontAlgn="base">
      <a:spcBef>
        <a:spcPct val="0"/>
      </a:spcBef>
      <a:spcAft>
        <a:spcPct val="0"/>
      </a:spcAft>
      <a:defRPr b="1" kern="1200">
        <a:solidFill>
          <a:schemeClr val="tx1"/>
        </a:solidFill>
        <a:latin typeface="Arial" charset="0"/>
        <a:ea typeface="+mn-ea"/>
        <a:cs typeface="+mn-cs"/>
      </a:defRPr>
    </a:lvl2pPr>
    <a:lvl3pPr marL="914400" algn="ctr" rtl="0" fontAlgn="base">
      <a:spcBef>
        <a:spcPct val="0"/>
      </a:spcBef>
      <a:spcAft>
        <a:spcPct val="0"/>
      </a:spcAft>
      <a:defRPr b="1" kern="1200">
        <a:solidFill>
          <a:schemeClr val="tx1"/>
        </a:solidFill>
        <a:latin typeface="Arial" charset="0"/>
        <a:ea typeface="+mn-ea"/>
        <a:cs typeface="+mn-cs"/>
      </a:defRPr>
    </a:lvl3pPr>
    <a:lvl4pPr marL="1371600" algn="ctr" rtl="0" fontAlgn="base">
      <a:spcBef>
        <a:spcPct val="0"/>
      </a:spcBef>
      <a:spcAft>
        <a:spcPct val="0"/>
      </a:spcAft>
      <a:defRPr b="1" kern="1200">
        <a:solidFill>
          <a:schemeClr val="tx1"/>
        </a:solidFill>
        <a:latin typeface="Arial" charset="0"/>
        <a:ea typeface="+mn-ea"/>
        <a:cs typeface="+mn-cs"/>
      </a:defRPr>
    </a:lvl4pPr>
    <a:lvl5pPr marL="1828800" algn="ctr" rtl="0" fontAlgn="base">
      <a:spcBef>
        <a:spcPct val="0"/>
      </a:spcBef>
      <a:spcAft>
        <a:spcPct val="0"/>
      </a:spcAft>
      <a:defRPr b="1" kern="1200">
        <a:solidFill>
          <a:schemeClr val="tx1"/>
        </a:solidFill>
        <a:latin typeface="Arial" charset="0"/>
        <a:ea typeface="+mn-ea"/>
        <a:cs typeface="+mn-cs"/>
      </a:defRPr>
    </a:lvl5pPr>
    <a:lvl6pPr marL="2286000" algn="l" defTabSz="914400" rtl="0" eaLnBrk="1" latinLnBrk="0" hangingPunct="1">
      <a:defRPr b="1" kern="1200">
        <a:solidFill>
          <a:schemeClr val="tx1"/>
        </a:solidFill>
        <a:latin typeface="Arial" charset="0"/>
        <a:ea typeface="+mn-ea"/>
        <a:cs typeface="+mn-cs"/>
      </a:defRPr>
    </a:lvl6pPr>
    <a:lvl7pPr marL="2743200" algn="l" defTabSz="914400" rtl="0" eaLnBrk="1" latinLnBrk="0" hangingPunct="1">
      <a:defRPr b="1" kern="1200">
        <a:solidFill>
          <a:schemeClr val="tx1"/>
        </a:solidFill>
        <a:latin typeface="Arial" charset="0"/>
        <a:ea typeface="+mn-ea"/>
        <a:cs typeface="+mn-cs"/>
      </a:defRPr>
    </a:lvl7pPr>
    <a:lvl8pPr marL="3200400" algn="l" defTabSz="914400" rtl="0" eaLnBrk="1" latinLnBrk="0" hangingPunct="1">
      <a:defRPr b="1" kern="1200">
        <a:solidFill>
          <a:schemeClr val="tx1"/>
        </a:solidFill>
        <a:latin typeface="Arial" charset="0"/>
        <a:ea typeface="+mn-ea"/>
        <a:cs typeface="+mn-cs"/>
      </a:defRPr>
    </a:lvl8pPr>
    <a:lvl9pPr marL="3657600" algn="l" defTabSz="914400" rtl="0" eaLnBrk="1" latinLnBrk="0" hangingPunct="1">
      <a:defRPr b="1"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xmlns="">
        <p15:guide id="1" orient="horz" pos="2122" userDrawn="1">
          <p15:clr>
            <a:srgbClr val="A4A3A4"/>
          </p15:clr>
        </p15:guide>
        <p15:guide id="2" pos="310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1C5"/>
    <a:srgbClr val="FFF2C9"/>
    <a:srgbClr val="D5EAFF"/>
    <a:srgbClr val="FFE89F"/>
    <a:srgbClr val="FFD1D1"/>
    <a:srgbClr val="FFCD2D"/>
    <a:srgbClr val="12DE82"/>
    <a:srgbClr val="FFE285"/>
    <a:srgbClr val="87F5C3"/>
    <a:srgbClr val="D8FCE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41" autoAdjust="0"/>
    <p:restoredTop sz="86355" autoAdjust="0"/>
  </p:normalViewPr>
  <p:slideViewPr>
    <p:cSldViewPr snapToGrid="0">
      <p:cViewPr>
        <p:scale>
          <a:sx n="79" d="100"/>
          <a:sy n="79" d="100"/>
        </p:scale>
        <p:origin x="-948" y="-324"/>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76" d="100"/>
          <a:sy n="76" d="100"/>
        </p:scale>
        <p:origin x="-1686" y="-90"/>
      </p:cViewPr>
      <p:guideLst>
        <p:guide orient="horz" pos="2122"/>
        <p:guide pos="310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handoutMaster" Target="handoutMasters/handoutMaster1.xml"/><Relationship Id="rId33" Type="http://schemas.microsoft.com/office/2015/10/relationships/revisionInfo" Target="revisionInfo.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4276745" cy="3367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b="0"/>
            </a:lvl1pPr>
          </a:lstStyle>
          <a:p>
            <a:endParaRPr lang="en-US"/>
          </a:p>
        </p:txBody>
      </p:sp>
      <p:sp>
        <p:nvSpPr>
          <p:cNvPr id="27651" name="Rectangle 3"/>
          <p:cNvSpPr>
            <a:spLocks noGrp="1" noChangeArrowheads="1"/>
          </p:cNvSpPr>
          <p:nvPr>
            <p:ph type="dt" sz="quarter" idx="1"/>
          </p:nvPr>
        </p:nvSpPr>
        <p:spPr bwMode="auto">
          <a:xfrm>
            <a:off x="5587958" y="0"/>
            <a:ext cx="4276744" cy="3367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lvl1pPr>
          </a:lstStyle>
          <a:p>
            <a:endParaRPr lang="en-US"/>
          </a:p>
        </p:txBody>
      </p:sp>
      <p:sp>
        <p:nvSpPr>
          <p:cNvPr id="27652" name="Rectangle 4"/>
          <p:cNvSpPr>
            <a:spLocks noGrp="1" noChangeArrowheads="1"/>
          </p:cNvSpPr>
          <p:nvPr>
            <p:ph type="ftr" sz="quarter" idx="2"/>
          </p:nvPr>
        </p:nvSpPr>
        <p:spPr bwMode="auto">
          <a:xfrm>
            <a:off x="0" y="6397416"/>
            <a:ext cx="4276745" cy="3367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b="0"/>
            </a:lvl1pPr>
          </a:lstStyle>
          <a:p>
            <a:endParaRPr lang="en-US"/>
          </a:p>
        </p:txBody>
      </p:sp>
      <p:sp>
        <p:nvSpPr>
          <p:cNvPr id="27653" name="Rectangle 5"/>
          <p:cNvSpPr>
            <a:spLocks noGrp="1" noChangeArrowheads="1"/>
          </p:cNvSpPr>
          <p:nvPr>
            <p:ph type="sldNum" sz="quarter" idx="3"/>
          </p:nvPr>
        </p:nvSpPr>
        <p:spPr bwMode="auto">
          <a:xfrm>
            <a:off x="5587958" y="6397416"/>
            <a:ext cx="4276744" cy="3367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lvl1pPr>
          </a:lstStyle>
          <a:p>
            <a:fld id="{C28273A1-E514-4498-8360-A9D67B57316B}" type="slidenum">
              <a:rPr lang="en-US"/>
              <a:pPr/>
              <a:t>‹N°›</a:t>
            </a:fld>
            <a:endParaRPr lang="en-US"/>
          </a:p>
        </p:txBody>
      </p:sp>
    </p:spTree>
    <p:extLst>
      <p:ext uri="{BB962C8B-B14F-4D97-AF65-F5344CB8AC3E}">
        <p14:creationId xmlns:p14="http://schemas.microsoft.com/office/powerpoint/2010/main" val="11518929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1794" name="Rectangle 2"/>
          <p:cNvSpPr>
            <a:spLocks noGrp="1" noChangeArrowheads="1"/>
          </p:cNvSpPr>
          <p:nvPr>
            <p:ph type="hdr" sz="quarter"/>
          </p:nvPr>
        </p:nvSpPr>
        <p:spPr bwMode="auto">
          <a:xfrm>
            <a:off x="0" y="0"/>
            <a:ext cx="4276745" cy="3367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b="0"/>
            </a:lvl1pPr>
          </a:lstStyle>
          <a:p>
            <a:endParaRPr lang="en-US"/>
          </a:p>
        </p:txBody>
      </p:sp>
      <p:sp>
        <p:nvSpPr>
          <p:cNvPr id="161795" name="Rectangle 3"/>
          <p:cNvSpPr>
            <a:spLocks noGrp="1" noChangeArrowheads="1"/>
          </p:cNvSpPr>
          <p:nvPr>
            <p:ph type="dt" idx="1"/>
          </p:nvPr>
        </p:nvSpPr>
        <p:spPr bwMode="auto">
          <a:xfrm>
            <a:off x="5587958" y="0"/>
            <a:ext cx="4276744" cy="3367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lvl1pPr>
          </a:lstStyle>
          <a:p>
            <a:endParaRPr lang="en-US"/>
          </a:p>
        </p:txBody>
      </p:sp>
      <p:sp>
        <p:nvSpPr>
          <p:cNvPr id="161796" name="Rectangle 4"/>
          <p:cNvSpPr>
            <a:spLocks noGrp="1" noRot="1" noChangeAspect="1" noChangeArrowheads="1" noTextEdit="1"/>
          </p:cNvSpPr>
          <p:nvPr>
            <p:ph type="sldImg" idx="2"/>
          </p:nvPr>
        </p:nvSpPr>
        <p:spPr bwMode="auto">
          <a:xfrm>
            <a:off x="2689225" y="504825"/>
            <a:ext cx="4489450" cy="2525713"/>
          </a:xfrm>
          <a:prstGeom prst="rect">
            <a:avLst/>
          </a:prstGeom>
          <a:noFill/>
          <a:ln w="9525">
            <a:solidFill>
              <a:srgbClr val="000000"/>
            </a:solidFill>
            <a:miter lim="800000"/>
            <a:headEnd/>
            <a:tailEnd/>
          </a:ln>
          <a:effectLst/>
        </p:spPr>
      </p:sp>
      <p:sp>
        <p:nvSpPr>
          <p:cNvPr id="161797" name="Rectangle 5"/>
          <p:cNvSpPr>
            <a:spLocks noGrp="1" noChangeArrowheads="1"/>
          </p:cNvSpPr>
          <p:nvPr>
            <p:ph type="body" sz="quarter" idx="3"/>
          </p:nvPr>
        </p:nvSpPr>
        <p:spPr bwMode="auto">
          <a:xfrm>
            <a:off x="985826" y="3199488"/>
            <a:ext cx="7894661" cy="303109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1798" name="Rectangle 6"/>
          <p:cNvSpPr>
            <a:spLocks noGrp="1" noChangeArrowheads="1"/>
          </p:cNvSpPr>
          <p:nvPr>
            <p:ph type="ftr" sz="quarter" idx="4"/>
          </p:nvPr>
        </p:nvSpPr>
        <p:spPr bwMode="auto">
          <a:xfrm>
            <a:off x="0" y="6397416"/>
            <a:ext cx="4276745" cy="3367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b="0"/>
            </a:lvl1pPr>
          </a:lstStyle>
          <a:p>
            <a:endParaRPr lang="en-US"/>
          </a:p>
        </p:txBody>
      </p:sp>
      <p:sp>
        <p:nvSpPr>
          <p:cNvPr id="161799" name="Rectangle 7"/>
          <p:cNvSpPr>
            <a:spLocks noGrp="1" noChangeArrowheads="1"/>
          </p:cNvSpPr>
          <p:nvPr>
            <p:ph type="sldNum" sz="quarter" idx="5"/>
          </p:nvPr>
        </p:nvSpPr>
        <p:spPr bwMode="auto">
          <a:xfrm>
            <a:off x="5587958" y="6397416"/>
            <a:ext cx="4276744" cy="3367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lvl1pPr>
          </a:lstStyle>
          <a:p>
            <a:fld id="{C823FE35-38A5-4AAB-A4DC-F9A9BEBB295D}" type="slidenum">
              <a:rPr lang="en-US"/>
              <a:pPr/>
              <a:t>‹N°›</a:t>
            </a:fld>
            <a:endParaRPr lang="en-US"/>
          </a:p>
        </p:txBody>
      </p:sp>
    </p:spTree>
    <p:extLst>
      <p:ext uri="{BB962C8B-B14F-4D97-AF65-F5344CB8AC3E}">
        <p14:creationId xmlns:p14="http://schemas.microsoft.com/office/powerpoint/2010/main" val="136472935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2689225" y="504825"/>
            <a:ext cx="4489450" cy="2525713"/>
          </a:xfrm>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823FE35-38A5-4AAB-A4DC-F9A9BEBB295D}" type="slidenum">
              <a:rPr lang="en-US" smtClean="0"/>
              <a:pPr/>
              <a:t>1</a:t>
            </a:fld>
            <a:endParaRPr lang="en-US"/>
          </a:p>
        </p:txBody>
      </p:sp>
    </p:spTree>
    <p:extLst>
      <p:ext uri="{BB962C8B-B14F-4D97-AF65-F5344CB8AC3E}">
        <p14:creationId xmlns:p14="http://schemas.microsoft.com/office/powerpoint/2010/main" val="5312236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E4662424-DC55-41F1-B4B1-C9F4D22FDFA9}" type="slidenum">
              <a:rPr lang="fr-FR" smtClean="0"/>
              <a:pPr/>
              <a:t>15</a:t>
            </a:fld>
            <a:endParaRPr lang="fr-FR"/>
          </a:p>
        </p:txBody>
      </p:sp>
    </p:spTree>
    <p:extLst>
      <p:ext uri="{BB962C8B-B14F-4D97-AF65-F5344CB8AC3E}">
        <p14:creationId xmlns:p14="http://schemas.microsoft.com/office/powerpoint/2010/main" val="37421090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E4662424-DC55-41F1-B4B1-C9F4D22FDFA9}" type="slidenum">
              <a:rPr lang="fr-FR" smtClean="0"/>
              <a:pPr/>
              <a:t>16</a:t>
            </a:fld>
            <a:endParaRPr lang="fr-FR"/>
          </a:p>
        </p:txBody>
      </p:sp>
    </p:spTree>
    <p:extLst>
      <p:ext uri="{BB962C8B-B14F-4D97-AF65-F5344CB8AC3E}">
        <p14:creationId xmlns:p14="http://schemas.microsoft.com/office/powerpoint/2010/main" val="42337899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E4662424-DC55-41F1-B4B1-C9F4D22FDFA9}" type="slidenum">
              <a:rPr lang="fr-FR" smtClean="0"/>
              <a:pPr/>
              <a:t>4</a:t>
            </a:fld>
            <a:endParaRPr lang="fr-FR"/>
          </a:p>
        </p:txBody>
      </p:sp>
    </p:spTree>
    <p:extLst>
      <p:ext uri="{BB962C8B-B14F-4D97-AF65-F5344CB8AC3E}">
        <p14:creationId xmlns:p14="http://schemas.microsoft.com/office/powerpoint/2010/main" val="28615575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E4662424-DC55-41F1-B4B1-C9F4D22FDFA9}" type="slidenum">
              <a:rPr lang="fr-FR" smtClean="0"/>
              <a:pPr/>
              <a:t>5</a:t>
            </a:fld>
            <a:endParaRPr lang="fr-FR"/>
          </a:p>
        </p:txBody>
      </p:sp>
    </p:spTree>
    <p:extLst>
      <p:ext uri="{BB962C8B-B14F-4D97-AF65-F5344CB8AC3E}">
        <p14:creationId xmlns:p14="http://schemas.microsoft.com/office/powerpoint/2010/main" val="37421090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E4662424-DC55-41F1-B4B1-C9F4D22FDFA9}" type="slidenum">
              <a:rPr lang="fr-FR" smtClean="0"/>
              <a:pPr/>
              <a:t>6</a:t>
            </a:fld>
            <a:endParaRPr lang="fr-FR"/>
          </a:p>
        </p:txBody>
      </p:sp>
    </p:spTree>
    <p:extLst>
      <p:ext uri="{BB962C8B-B14F-4D97-AF65-F5344CB8AC3E}">
        <p14:creationId xmlns:p14="http://schemas.microsoft.com/office/powerpoint/2010/main" val="3840413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E4662424-DC55-41F1-B4B1-C9F4D22FDFA9}" type="slidenum">
              <a:rPr lang="fr-FR" smtClean="0"/>
              <a:pPr/>
              <a:t>7</a:t>
            </a:fld>
            <a:endParaRPr lang="fr-FR"/>
          </a:p>
        </p:txBody>
      </p:sp>
    </p:spTree>
    <p:extLst>
      <p:ext uri="{BB962C8B-B14F-4D97-AF65-F5344CB8AC3E}">
        <p14:creationId xmlns:p14="http://schemas.microsoft.com/office/powerpoint/2010/main" val="26003751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E4662424-DC55-41F1-B4B1-C9F4D22FDFA9}" type="slidenum">
              <a:rPr lang="fr-FR" smtClean="0"/>
              <a:pPr/>
              <a:t>8</a:t>
            </a:fld>
            <a:endParaRPr lang="fr-FR"/>
          </a:p>
        </p:txBody>
      </p:sp>
    </p:spTree>
    <p:extLst>
      <p:ext uri="{BB962C8B-B14F-4D97-AF65-F5344CB8AC3E}">
        <p14:creationId xmlns:p14="http://schemas.microsoft.com/office/powerpoint/2010/main" val="29112263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E4662424-DC55-41F1-B4B1-C9F4D22FDFA9}" type="slidenum">
              <a:rPr lang="fr-FR" smtClean="0"/>
              <a:pPr/>
              <a:t>9</a:t>
            </a:fld>
            <a:endParaRPr lang="fr-FR"/>
          </a:p>
        </p:txBody>
      </p:sp>
    </p:spTree>
    <p:extLst>
      <p:ext uri="{BB962C8B-B14F-4D97-AF65-F5344CB8AC3E}">
        <p14:creationId xmlns:p14="http://schemas.microsoft.com/office/powerpoint/2010/main" val="33032957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E4662424-DC55-41F1-B4B1-C9F4D22FDFA9}" type="slidenum">
              <a:rPr lang="fr-FR" smtClean="0"/>
              <a:pPr/>
              <a:t>10</a:t>
            </a:fld>
            <a:endParaRPr lang="fr-FR"/>
          </a:p>
        </p:txBody>
      </p:sp>
    </p:spTree>
    <p:extLst>
      <p:ext uri="{BB962C8B-B14F-4D97-AF65-F5344CB8AC3E}">
        <p14:creationId xmlns:p14="http://schemas.microsoft.com/office/powerpoint/2010/main" val="37421090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E4662424-DC55-41F1-B4B1-C9F4D22FDFA9}" type="slidenum">
              <a:rPr lang="fr-FR" smtClean="0"/>
              <a:pPr/>
              <a:t>11</a:t>
            </a:fld>
            <a:endParaRPr lang="fr-FR"/>
          </a:p>
        </p:txBody>
      </p:sp>
    </p:spTree>
    <p:extLst>
      <p:ext uri="{BB962C8B-B14F-4D97-AF65-F5344CB8AC3E}">
        <p14:creationId xmlns:p14="http://schemas.microsoft.com/office/powerpoint/2010/main" val="12228308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Diapositive de titre">
    <p:bg bwMode="gray">
      <p:bgPr>
        <a:solidFill>
          <a:schemeClr val="bg1"/>
        </a:solidFill>
        <a:effectLst/>
      </p:bgPr>
    </p:bg>
    <p:spTree>
      <p:nvGrpSpPr>
        <p:cNvPr id="1" name=""/>
        <p:cNvGrpSpPr/>
        <p:nvPr/>
      </p:nvGrpSpPr>
      <p:grpSpPr>
        <a:xfrm>
          <a:off x="0" y="0"/>
          <a:ext cx="0" cy="0"/>
          <a:chOff x="0" y="0"/>
          <a:chExt cx="0" cy="0"/>
        </a:xfrm>
      </p:grpSpPr>
      <p:sp>
        <p:nvSpPr>
          <p:cNvPr id="436813" name="Text Box 1613"/>
          <p:cNvSpPr txBox="1">
            <a:spLocks noChangeArrowheads="1"/>
          </p:cNvSpPr>
          <p:nvPr/>
        </p:nvSpPr>
        <p:spPr bwMode="gray">
          <a:xfrm>
            <a:off x="101600" y="6477001"/>
            <a:ext cx="2144184" cy="244475"/>
          </a:xfrm>
          <a:prstGeom prst="rect">
            <a:avLst/>
          </a:prstGeom>
          <a:noFill/>
          <a:ln w="9525">
            <a:noFill/>
            <a:miter lim="800000"/>
            <a:headEnd/>
            <a:tailEnd/>
          </a:ln>
          <a:effectLst/>
        </p:spPr>
        <p:txBody>
          <a:bodyPr>
            <a:spAutoFit/>
          </a:bodyPr>
          <a:lstStyle/>
          <a:p>
            <a:pPr algn="r">
              <a:spcBef>
                <a:spcPct val="50000"/>
              </a:spcBef>
            </a:pPr>
            <a:r>
              <a:rPr lang="en-US" sz="1000">
                <a:solidFill>
                  <a:srgbClr val="F8F8F8"/>
                </a:solidFill>
              </a:rPr>
              <a:t>www.themegallery.com</a:t>
            </a:r>
          </a:p>
        </p:txBody>
      </p:sp>
      <p:sp>
        <p:nvSpPr>
          <p:cNvPr id="436812" name="Text Box 1612"/>
          <p:cNvSpPr txBox="1">
            <a:spLocks noChangeArrowheads="1"/>
          </p:cNvSpPr>
          <p:nvPr/>
        </p:nvSpPr>
        <p:spPr bwMode="gray">
          <a:xfrm>
            <a:off x="368300" y="6007100"/>
            <a:ext cx="1559984" cy="457200"/>
          </a:xfrm>
          <a:prstGeom prst="rect">
            <a:avLst/>
          </a:prstGeom>
          <a:noFill/>
          <a:ln w="28575" algn="ctr">
            <a:noFill/>
            <a:miter lim="800000"/>
            <a:headEnd/>
            <a:tailEnd/>
          </a:ln>
          <a:effectLst/>
        </p:spPr>
        <p:txBody>
          <a:bodyPr>
            <a:spAutoFit/>
          </a:bodyPr>
          <a:lstStyle/>
          <a:p>
            <a:pPr>
              <a:spcBef>
                <a:spcPct val="50000"/>
              </a:spcBef>
            </a:pPr>
            <a:r>
              <a:rPr lang="en-US" sz="2400">
                <a:solidFill>
                  <a:srgbClr val="FFFFFF"/>
                </a:solidFill>
                <a:latin typeface="Verdana" pitchFamily="34" charset="0"/>
              </a:rPr>
              <a:t>LOGO</a:t>
            </a:r>
          </a:p>
        </p:txBody>
      </p:sp>
      <p:sp>
        <p:nvSpPr>
          <p:cNvPr id="436843" name="Rectangle 1643"/>
          <p:cNvSpPr>
            <a:spLocks noChangeArrowheads="1"/>
          </p:cNvSpPr>
          <p:nvPr/>
        </p:nvSpPr>
        <p:spPr bwMode="gray">
          <a:xfrm>
            <a:off x="10604501" y="4763"/>
            <a:ext cx="182033" cy="6858000"/>
          </a:xfrm>
          <a:prstGeom prst="rect">
            <a:avLst/>
          </a:prstGeom>
          <a:solidFill>
            <a:schemeClr val="accent2">
              <a:alpha val="6000"/>
            </a:schemeClr>
          </a:solidFill>
          <a:ln w="28575" algn="ctr">
            <a:noFill/>
            <a:miter lim="800000"/>
            <a:headEnd/>
            <a:tailEnd/>
          </a:ln>
          <a:effectLst/>
        </p:spPr>
        <p:txBody>
          <a:bodyPr wrap="none" anchor="ctr"/>
          <a:lstStyle/>
          <a:p>
            <a:endParaRPr lang="fr-FR"/>
          </a:p>
        </p:txBody>
      </p:sp>
      <p:sp>
        <p:nvSpPr>
          <p:cNvPr id="436847" name="Rectangle 1647"/>
          <p:cNvSpPr>
            <a:spLocks noGrp="1" noChangeArrowheads="1"/>
          </p:cNvSpPr>
          <p:nvPr>
            <p:ph type="ctrTitle" sz="quarter"/>
          </p:nvPr>
        </p:nvSpPr>
        <p:spPr bwMode="gray">
          <a:xfrm>
            <a:off x="5069417" y="1314451"/>
            <a:ext cx="6807200" cy="1470025"/>
          </a:xfrm>
        </p:spPr>
        <p:txBody>
          <a:bodyPr/>
          <a:lstStyle>
            <a:lvl1pPr algn="ctr">
              <a:defRPr sz="4400"/>
            </a:lvl1pPr>
          </a:lstStyle>
          <a:p>
            <a:r>
              <a:rPr lang="fr-FR"/>
              <a:t>Cliquez pour modifier le style du titre</a:t>
            </a:r>
            <a:endParaRPr lang="en-US"/>
          </a:p>
        </p:txBody>
      </p:sp>
      <p:sp>
        <p:nvSpPr>
          <p:cNvPr id="436848" name="Rectangle 1648"/>
          <p:cNvSpPr>
            <a:spLocks noGrp="1" noChangeArrowheads="1"/>
          </p:cNvSpPr>
          <p:nvPr>
            <p:ph type="subTitle" sz="quarter" idx="1"/>
          </p:nvPr>
        </p:nvSpPr>
        <p:spPr bwMode="gray">
          <a:xfrm>
            <a:off x="5080000" y="2762250"/>
            <a:ext cx="6868584" cy="757238"/>
          </a:xfrm>
        </p:spPr>
        <p:txBody>
          <a:bodyPr/>
          <a:lstStyle>
            <a:lvl1pPr marL="0" indent="0" algn="ctr">
              <a:buFont typeface="Wingdings" pitchFamily="2" charset="2"/>
              <a:buNone/>
              <a:defRPr sz="2000" b="0">
                <a:solidFill>
                  <a:schemeClr val="tx1"/>
                </a:solidFill>
              </a:defRPr>
            </a:lvl1pPr>
          </a:lstStyle>
          <a:p>
            <a:r>
              <a:rPr lang="fr-FR"/>
              <a:t>Cliquez pour modifier le style des sous-titres du masque</a:t>
            </a:r>
            <a:endParaRPr lang="en-US"/>
          </a:p>
        </p:txBody>
      </p:sp>
      <p:sp>
        <p:nvSpPr>
          <p:cNvPr id="436850" name="Rectangle 1650"/>
          <p:cNvSpPr>
            <a:spLocks noGrp="1" noChangeArrowheads="1"/>
          </p:cNvSpPr>
          <p:nvPr>
            <p:ph type="ftr" sz="quarter" idx="3"/>
          </p:nvPr>
        </p:nvSpPr>
        <p:spPr bwMode="gray">
          <a:xfrm>
            <a:off x="4737100" y="6534150"/>
            <a:ext cx="3860800" cy="234950"/>
          </a:xfrm>
        </p:spPr>
        <p:txBody>
          <a:bodyPr/>
          <a:lstStyle>
            <a:lvl1pPr>
              <a:defRPr/>
            </a:lvl1pPr>
          </a:lstStyle>
          <a:p>
            <a:endParaRPr lang="en-US"/>
          </a:p>
        </p:txBody>
      </p:sp>
      <p:sp>
        <p:nvSpPr>
          <p:cNvPr id="436849" name="Rectangle 1649"/>
          <p:cNvSpPr>
            <a:spLocks noGrp="1" noChangeArrowheads="1"/>
          </p:cNvSpPr>
          <p:nvPr>
            <p:ph type="dt" sz="quarter" idx="2"/>
          </p:nvPr>
        </p:nvSpPr>
        <p:spPr bwMode="gray">
          <a:xfrm>
            <a:off x="9201151" y="6526214"/>
            <a:ext cx="2844800" cy="274637"/>
          </a:xfrm>
        </p:spPr>
        <p:txBody>
          <a:bodyPr/>
          <a:lstStyle>
            <a:lvl1pPr>
              <a:defRPr/>
            </a:lvl1pPr>
          </a:lstStyle>
          <a:p>
            <a:endParaRPr lang="en-US"/>
          </a:p>
        </p:txBody>
      </p:sp>
      <p:sp>
        <p:nvSpPr>
          <p:cNvPr id="436851" name="Rectangle 1651"/>
          <p:cNvSpPr>
            <a:spLocks noGrp="1" noChangeArrowheads="1"/>
          </p:cNvSpPr>
          <p:nvPr>
            <p:ph type="sldNum" sz="quarter" idx="4"/>
          </p:nvPr>
        </p:nvSpPr>
        <p:spPr bwMode="gray">
          <a:xfrm>
            <a:off x="4015317" y="6527800"/>
            <a:ext cx="497416" cy="234950"/>
          </a:xfrm>
        </p:spPr>
        <p:txBody>
          <a:bodyPr/>
          <a:lstStyle>
            <a:lvl1pPr>
              <a:defRPr/>
            </a:lvl1pPr>
          </a:lstStyle>
          <a:p>
            <a:fld id="{9D49C8DC-B493-4D3E-97FE-B4DD88C2FFBE}" type="slidenum">
              <a:rPr lang="en-US"/>
              <a:pPr/>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endParaRPr lang="en-US"/>
          </a:p>
        </p:txBody>
      </p:sp>
      <p:sp>
        <p:nvSpPr>
          <p:cNvPr id="5" name="Espace réservé du pied de page 4"/>
          <p:cNvSpPr>
            <a:spLocks noGrp="1"/>
          </p:cNvSpPr>
          <p:nvPr>
            <p:ph type="ftr" sz="quarter" idx="11"/>
          </p:nvPr>
        </p:nvSpPr>
        <p:spPr/>
        <p:txBody>
          <a:bodyPr/>
          <a:lstStyle>
            <a:lvl1pPr>
              <a:defRPr/>
            </a:lvl1pPr>
          </a:lstStyle>
          <a:p>
            <a:endParaRPr lang="en-US"/>
          </a:p>
        </p:txBody>
      </p:sp>
      <p:sp>
        <p:nvSpPr>
          <p:cNvPr id="6" name="Espace réservé du numéro de diapositive 5"/>
          <p:cNvSpPr>
            <a:spLocks noGrp="1"/>
          </p:cNvSpPr>
          <p:nvPr>
            <p:ph type="sldNum" sz="quarter" idx="12"/>
          </p:nvPr>
        </p:nvSpPr>
        <p:spPr/>
        <p:txBody>
          <a:bodyPr/>
          <a:lstStyle>
            <a:lvl1pPr>
              <a:defRPr/>
            </a:lvl1pPr>
          </a:lstStyle>
          <a:p>
            <a:fld id="{51CCEBD5-AE05-4E8B-BFDF-A1AA7A809C97}" type="slidenum">
              <a:rPr lang="en-US"/>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9357785" y="65089"/>
            <a:ext cx="2660649" cy="6459537"/>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1373717" y="65089"/>
            <a:ext cx="7780867" cy="645953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endParaRPr lang="en-US"/>
          </a:p>
        </p:txBody>
      </p:sp>
      <p:sp>
        <p:nvSpPr>
          <p:cNvPr id="5" name="Espace réservé du pied de page 4"/>
          <p:cNvSpPr>
            <a:spLocks noGrp="1"/>
          </p:cNvSpPr>
          <p:nvPr>
            <p:ph type="ftr" sz="quarter" idx="11"/>
          </p:nvPr>
        </p:nvSpPr>
        <p:spPr/>
        <p:txBody>
          <a:bodyPr/>
          <a:lstStyle>
            <a:lvl1pPr>
              <a:defRPr/>
            </a:lvl1pPr>
          </a:lstStyle>
          <a:p>
            <a:endParaRPr lang="en-US"/>
          </a:p>
        </p:txBody>
      </p:sp>
      <p:sp>
        <p:nvSpPr>
          <p:cNvPr id="6" name="Espace réservé du numéro de diapositive 5"/>
          <p:cNvSpPr>
            <a:spLocks noGrp="1"/>
          </p:cNvSpPr>
          <p:nvPr>
            <p:ph type="sldNum" sz="quarter" idx="12"/>
          </p:nvPr>
        </p:nvSpPr>
        <p:spPr/>
        <p:txBody>
          <a:bodyPr/>
          <a:lstStyle>
            <a:lvl1pPr>
              <a:defRPr/>
            </a:lvl1pPr>
          </a:lstStyle>
          <a:p>
            <a:fld id="{23459BF3-D527-4B1F-8B11-592AEB8061A8}" type="slidenum">
              <a:rPr lang="en-US"/>
              <a:pPr/>
              <a:t>‹N°›</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re et diagramme">
    <p:spTree>
      <p:nvGrpSpPr>
        <p:cNvPr id="1" name=""/>
        <p:cNvGrpSpPr/>
        <p:nvPr/>
      </p:nvGrpSpPr>
      <p:grpSpPr>
        <a:xfrm>
          <a:off x="0" y="0"/>
          <a:ext cx="0" cy="0"/>
          <a:chOff x="0" y="0"/>
          <a:chExt cx="0" cy="0"/>
        </a:xfrm>
      </p:grpSpPr>
      <p:sp>
        <p:nvSpPr>
          <p:cNvPr id="2" name="Titre 1"/>
          <p:cNvSpPr>
            <a:spLocks noGrp="1"/>
          </p:cNvSpPr>
          <p:nvPr>
            <p:ph type="title"/>
          </p:nvPr>
        </p:nvSpPr>
        <p:spPr>
          <a:xfrm>
            <a:off x="1407585" y="65089"/>
            <a:ext cx="10610849" cy="1011237"/>
          </a:xfrm>
        </p:spPr>
        <p:txBody>
          <a:bodyPr/>
          <a:lstStyle/>
          <a:p>
            <a:r>
              <a:rPr lang="fr-FR"/>
              <a:t>Cliquez pour modifier le style du titre</a:t>
            </a:r>
          </a:p>
        </p:txBody>
      </p:sp>
      <p:sp>
        <p:nvSpPr>
          <p:cNvPr id="3" name="Espace réservé du graphique 2"/>
          <p:cNvSpPr>
            <a:spLocks noGrp="1"/>
          </p:cNvSpPr>
          <p:nvPr>
            <p:ph type="chart" idx="1"/>
          </p:nvPr>
        </p:nvSpPr>
        <p:spPr>
          <a:xfrm>
            <a:off x="1373717" y="1163639"/>
            <a:ext cx="10615083" cy="5360987"/>
          </a:xfrm>
        </p:spPr>
        <p:txBody>
          <a:bodyPr/>
          <a:lstStyle/>
          <a:p>
            <a:r>
              <a:rPr lang="fr-FR"/>
              <a:t>Cliquez sur l'icône pour ajouter un graphique</a:t>
            </a:r>
          </a:p>
        </p:txBody>
      </p:sp>
      <p:sp>
        <p:nvSpPr>
          <p:cNvPr id="4" name="Espace réservé de la date 3"/>
          <p:cNvSpPr>
            <a:spLocks noGrp="1"/>
          </p:cNvSpPr>
          <p:nvPr>
            <p:ph type="dt" sz="half" idx="10"/>
          </p:nvPr>
        </p:nvSpPr>
        <p:spPr>
          <a:xfrm>
            <a:off x="1437217" y="6616700"/>
            <a:ext cx="2844800" cy="241300"/>
          </a:xfrm>
        </p:spPr>
        <p:txBody>
          <a:bodyPr/>
          <a:lstStyle>
            <a:lvl1pPr>
              <a:defRPr/>
            </a:lvl1pPr>
          </a:lstStyle>
          <a:p>
            <a:endParaRPr lang="en-US"/>
          </a:p>
        </p:txBody>
      </p:sp>
      <p:sp>
        <p:nvSpPr>
          <p:cNvPr id="5" name="Espace réservé du pied de page 4"/>
          <p:cNvSpPr>
            <a:spLocks noGrp="1"/>
          </p:cNvSpPr>
          <p:nvPr>
            <p:ph type="ftr" sz="quarter" idx="11"/>
          </p:nvPr>
        </p:nvSpPr>
        <p:spPr>
          <a:xfrm>
            <a:off x="7785100" y="6616700"/>
            <a:ext cx="3860800" cy="241300"/>
          </a:xfrm>
        </p:spPr>
        <p:txBody>
          <a:bodyPr/>
          <a:lstStyle>
            <a:lvl1pPr>
              <a:defRPr/>
            </a:lvl1pPr>
          </a:lstStyle>
          <a:p>
            <a:endParaRPr lang="en-US"/>
          </a:p>
        </p:txBody>
      </p:sp>
      <p:sp>
        <p:nvSpPr>
          <p:cNvPr id="6" name="Espace réservé du numéro de diapositive 5"/>
          <p:cNvSpPr>
            <a:spLocks noGrp="1"/>
          </p:cNvSpPr>
          <p:nvPr>
            <p:ph type="sldNum" sz="quarter" idx="12"/>
          </p:nvPr>
        </p:nvSpPr>
        <p:spPr>
          <a:xfrm>
            <a:off x="5583767" y="6616700"/>
            <a:ext cx="882651" cy="241300"/>
          </a:xfrm>
        </p:spPr>
        <p:txBody>
          <a:bodyPr/>
          <a:lstStyle>
            <a:lvl1pPr>
              <a:defRPr/>
            </a:lvl1pPr>
          </a:lstStyle>
          <a:p>
            <a:fld id="{40520460-167E-4E85-B2D4-C5DD9B02118D}" type="slidenum">
              <a:rPr lang="en-US"/>
              <a:pPr/>
              <a:t>‹N°›</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C3B57DC5-B99F-490F-A5D8-90EE0B8C7FEC}"/>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xmlns="" id="{62E8BAE0-FA7A-4B7F-A104-72BC0B17454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xmlns="" id="{799F5E42-F326-4D92-A949-5E931E77FAF1}"/>
              </a:ext>
            </a:extLst>
          </p:cNvPr>
          <p:cNvSpPr>
            <a:spLocks noGrp="1"/>
          </p:cNvSpPr>
          <p:nvPr>
            <p:ph type="dt" sz="half" idx="10"/>
          </p:nvPr>
        </p:nvSpPr>
        <p:spPr/>
        <p:txBody>
          <a:bodyPr/>
          <a:lstStyle/>
          <a:p>
            <a:fld id="{0B47AF7A-46E6-4E4C-B735-50C53117E72D}" type="datetimeFigureOut">
              <a:rPr lang="fr-FR" smtClean="0"/>
              <a:pPr/>
              <a:t>17/05/2018</a:t>
            </a:fld>
            <a:endParaRPr lang="fr-FR"/>
          </a:p>
        </p:txBody>
      </p:sp>
      <p:sp>
        <p:nvSpPr>
          <p:cNvPr id="5" name="Espace réservé du pied de page 4">
            <a:extLst>
              <a:ext uri="{FF2B5EF4-FFF2-40B4-BE49-F238E27FC236}">
                <a16:creationId xmlns:a16="http://schemas.microsoft.com/office/drawing/2014/main" xmlns="" id="{3466EEE1-C6B1-4486-93A3-47CFC8F6A00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6E6E57B8-7912-4FC1-9D20-4CF2166DDA78}"/>
              </a:ext>
            </a:extLst>
          </p:cNvPr>
          <p:cNvSpPr>
            <a:spLocks noGrp="1"/>
          </p:cNvSpPr>
          <p:nvPr>
            <p:ph type="sldNum" sz="quarter" idx="12"/>
          </p:nvPr>
        </p:nvSpPr>
        <p:spPr/>
        <p:txBody>
          <a:bodyPr/>
          <a:lstStyle/>
          <a:p>
            <a:fld id="{9F7EE256-9E77-4989-89E1-9505FB417D1F}" type="slidenum">
              <a:rPr lang="fr-FR" smtClean="0"/>
              <a:pPr/>
              <a:t>‹N°›</a:t>
            </a:fld>
            <a:endParaRPr lang="fr-FR"/>
          </a:p>
        </p:txBody>
      </p:sp>
    </p:spTree>
    <p:extLst>
      <p:ext uri="{BB962C8B-B14F-4D97-AF65-F5344CB8AC3E}">
        <p14:creationId xmlns:p14="http://schemas.microsoft.com/office/powerpoint/2010/main" val="12847617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E3CA3139-18EA-4D3E-B722-64455CBF3FE2}"/>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xmlns="" id="{961B2F86-8080-4208-A409-80CB3AD93FA0}"/>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xmlns="" id="{4CB50BBE-7652-4818-ADFF-CEFBFE2C57FB}"/>
              </a:ext>
            </a:extLst>
          </p:cNvPr>
          <p:cNvSpPr>
            <a:spLocks noGrp="1"/>
          </p:cNvSpPr>
          <p:nvPr>
            <p:ph type="dt" sz="half" idx="10"/>
          </p:nvPr>
        </p:nvSpPr>
        <p:spPr/>
        <p:txBody>
          <a:bodyPr/>
          <a:lstStyle/>
          <a:p>
            <a:fld id="{0B47AF7A-46E6-4E4C-B735-50C53117E72D}" type="datetimeFigureOut">
              <a:rPr lang="fr-FR" smtClean="0"/>
              <a:pPr/>
              <a:t>17/05/2018</a:t>
            </a:fld>
            <a:endParaRPr lang="fr-FR"/>
          </a:p>
        </p:txBody>
      </p:sp>
      <p:sp>
        <p:nvSpPr>
          <p:cNvPr id="5" name="Espace réservé du pied de page 4">
            <a:extLst>
              <a:ext uri="{FF2B5EF4-FFF2-40B4-BE49-F238E27FC236}">
                <a16:creationId xmlns:a16="http://schemas.microsoft.com/office/drawing/2014/main" xmlns="" id="{2B49D672-62EB-4E0E-9E39-69985F88A93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6D0E8FC3-64BB-49C3-ACFD-F8D3B580CA0D}"/>
              </a:ext>
            </a:extLst>
          </p:cNvPr>
          <p:cNvSpPr>
            <a:spLocks noGrp="1"/>
          </p:cNvSpPr>
          <p:nvPr>
            <p:ph type="sldNum" sz="quarter" idx="12"/>
          </p:nvPr>
        </p:nvSpPr>
        <p:spPr/>
        <p:txBody>
          <a:bodyPr/>
          <a:lstStyle/>
          <a:p>
            <a:fld id="{9F7EE256-9E77-4989-89E1-9505FB417D1F}" type="slidenum">
              <a:rPr lang="fr-FR" smtClean="0"/>
              <a:pPr/>
              <a:t>‹N°›</a:t>
            </a:fld>
            <a:endParaRPr lang="fr-FR"/>
          </a:p>
        </p:txBody>
      </p:sp>
    </p:spTree>
    <p:extLst>
      <p:ext uri="{BB962C8B-B14F-4D97-AF65-F5344CB8AC3E}">
        <p14:creationId xmlns:p14="http://schemas.microsoft.com/office/powerpoint/2010/main" val="25570612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25E409DC-E495-4C15-8BB9-4628372DCCF7}"/>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xmlns="" id="{D211F43A-7FEA-4F5A-BE66-381911216F8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xmlns="" id="{22D3D0C9-F1D0-48B3-84E6-D7F089F3DFFE}"/>
              </a:ext>
            </a:extLst>
          </p:cNvPr>
          <p:cNvSpPr>
            <a:spLocks noGrp="1"/>
          </p:cNvSpPr>
          <p:nvPr>
            <p:ph type="dt" sz="half" idx="10"/>
          </p:nvPr>
        </p:nvSpPr>
        <p:spPr/>
        <p:txBody>
          <a:bodyPr/>
          <a:lstStyle/>
          <a:p>
            <a:fld id="{0B47AF7A-46E6-4E4C-B735-50C53117E72D}" type="datetimeFigureOut">
              <a:rPr lang="fr-FR" smtClean="0"/>
              <a:pPr/>
              <a:t>17/05/2018</a:t>
            </a:fld>
            <a:endParaRPr lang="fr-FR"/>
          </a:p>
        </p:txBody>
      </p:sp>
      <p:sp>
        <p:nvSpPr>
          <p:cNvPr id="5" name="Espace réservé du pied de page 4">
            <a:extLst>
              <a:ext uri="{FF2B5EF4-FFF2-40B4-BE49-F238E27FC236}">
                <a16:creationId xmlns:a16="http://schemas.microsoft.com/office/drawing/2014/main" xmlns="" id="{6FE36DD4-8DC1-473E-8CFD-A8AEFB90FF2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82D18C1E-3EE7-41BD-8028-AB23DEB7790D}"/>
              </a:ext>
            </a:extLst>
          </p:cNvPr>
          <p:cNvSpPr>
            <a:spLocks noGrp="1"/>
          </p:cNvSpPr>
          <p:nvPr>
            <p:ph type="sldNum" sz="quarter" idx="12"/>
          </p:nvPr>
        </p:nvSpPr>
        <p:spPr/>
        <p:txBody>
          <a:bodyPr/>
          <a:lstStyle/>
          <a:p>
            <a:fld id="{9F7EE256-9E77-4989-89E1-9505FB417D1F}" type="slidenum">
              <a:rPr lang="fr-FR" smtClean="0"/>
              <a:pPr/>
              <a:t>‹N°›</a:t>
            </a:fld>
            <a:endParaRPr lang="fr-FR"/>
          </a:p>
        </p:txBody>
      </p:sp>
    </p:spTree>
    <p:extLst>
      <p:ext uri="{BB962C8B-B14F-4D97-AF65-F5344CB8AC3E}">
        <p14:creationId xmlns:p14="http://schemas.microsoft.com/office/powerpoint/2010/main" val="33194102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A448081A-5017-499F-ACC8-39367F7E5F11}"/>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xmlns="" id="{CEAB6502-26D5-4F1C-A9C2-F219C9798AFC}"/>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xmlns="" id="{0BE7C9FE-ED85-41DC-A850-4F33C55B658F}"/>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xmlns="" id="{A89DBDDD-545E-4D2F-86C4-9C41DF4271A6}"/>
              </a:ext>
            </a:extLst>
          </p:cNvPr>
          <p:cNvSpPr>
            <a:spLocks noGrp="1"/>
          </p:cNvSpPr>
          <p:nvPr>
            <p:ph type="dt" sz="half" idx="10"/>
          </p:nvPr>
        </p:nvSpPr>
        <p:spPr/>
        <p:txBody>
          <a:bodyPr/>
          <a:lstStyle/>
          <a:p>
            <a:fld id="{0B47AF7A-46E6-4E4C-B735-50C53117E72D}" type="datetimeFigureOut">
              <a:rPr lang="fr-FR" smtClean="0"/>
              <a:pPr/>
              <a:t>17/05/2018</a:t>
            </a:fld>
            <a:endParaRPr lang="fr-FR"/>
          </a:p>
        </p:txBody>
      </p:sp>
      <p:sp>
        <p:nvSpPr>
          <p:cNvPr id="6" name="Espace réservé du pied de page 5">
            <a:extLst>
              <a:ext uri="{FF2B5EF4-FFF2-40B4-BE49-F238E27FC236}">
                <a16:creationId xmlns:a16="http://schemas.microsoft.com/office/drawing/2014/main" xmlns="" id="{6B97539D-A055-4951-93F1-FDF27E6D8DF7}"/>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xmlns="" id="{BE560CB7-D2D5-41E6-A142-656509A3AF30}"/>
              </a:ext>
            </a:extLst>
          </p:cNvPr>
          <p:cNvSpPr>
            <a:spLocks noGrp="1"/>
          </p:cNvSpPr>
          <p:nvPr>
            <p:ph type="sldNum" sz="quarter" idx="12"/>
          </p:nvPr>
        </p:nvSpPr>
        <p:spPr/>
        <p:txBody>
          <a:bodyPr/>
          <a:lstStyle/>
          <a:p>
            <a:fld id="{9F7EE256-9E77-4989-89E1-9505FB417D1F}" type="slidenum">
              <a:rPr lang="fr-FR" smtClean="0"/>
              <a:pPr/>
              <a:t>‹N°›</a:t>
            </a:fld>
            <a:endParaRPr lang="fr-FR"/>
          </a:p>
        </p:txBody>
      </p:sp>
    </p:spTree>
    <p:extLst>
      <p:ext uri="{BB962C8B-B14F-4D97-AF65-F5344CB8AC3E}">
        <p14:creationId xmlns:p14="http://schemas.microsoft.com/office/powerpoint/2010/main" val="3828187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573129FD-63BF-420D-A13E-5AC79EE0318C}"/>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xmlns="" id="{3A28A3C0-606C-4A4F-B3D1-65180DC73E9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xmlns="" id="{92C7DD33-638D-43E5-9F56-AD0EAF949B0F}"/>
              </a:ext>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xmlns="" id="{8CC9862E-ECB3-48FD-BF60-C549F10E517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xmlns="" id="{6AAD78EB-83A2-4D18-A7E1-8A78DC7750B6}"/>
              </a:ext>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xmlns="" id="{0B44149F-7399-4CB6-82D6-73620E3A2FD9}"/>
              </a:ext>
            </a:extLst>
          </p:cNvPr>
          <p:cNvSpPr>
            <a:spLocks noGrp="1"/>
          </p:cNvSpPr>
          <p:nvPr>
            <p:ph type="dt" sz="half" idx="10"/>
          </p:nvPr>
        </p:nvSpPr>
        <p:spPr/>
        <p:txBody>
          <a:bodyPr/>
          <a:lstStyle/>
          <a:p>
            <a:fld id="{0B47AF7A-46E6-4E4C-B735-50C53117E72D}" type="datetimeFigureOut">
              <a:rPr lang="fr-FR" smtClean="0"/>
              <a:pPr/>
              <a:t>17/05/2018</a:t>
            </a:fld>
            <a:endParaRPr lang="fr-FR"/>
          </a:p>
        </p:txBody>
      </p:sp>
      <p:sp>
        <p:nvSpPr>
          <p:cNvPr id="8" name="Espace réservé du pied de page 7">
            <a:extLst>
              <a:ext uri="{FF2B5EF4-FFF2-40B4-BE49-F238E27FC236}">
                <a16:creationId xmlns:a16="http://schemas.microsoft.com/office/drawing/2014/main" xmlns="" id="{22F8B16A-7C52-4EC7-8C32-ACAB6835EFEF}"/>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xmlns="" id="{C7CFA612-8B46-4795-8841-F04608C40B94}"/>
              </a:ext>
            </a:extLst>
          </p:cNvPr>
          <p:cNvSpPr>
            <a:spLocks noGrp="1"/>
          </p:cNvSpPr>
          <p:nvPr>
            <p:ph type="sldNum" sz="quarter" idx="12"/>
          </p:nvPr>
        </p:nvSpPr>
        <p:spPr/>
        <p:txBody>
          <a:bodyPr/>
          <a:lstStyle/>
          <a:p>
            <a:fld id="{9F7EE256-9E77-4989-89E1-9505FB417D1F}" type="slidenum">
              <a:rPr lang="fr-FR" smtClean="0"/>
              <a:pPr/>
              <a:t>‹N°›</a:t>
            </a:fld>
            <a:endParaRPr lang="fr-FR"/>
          </a:p>
        </p:txBody>
      </p:sp>
    </p:spTree>
    <p:extLst>
      <p:ext uri="{BB962C8B-B14F-4D97-AF65-F5344CB8AC3E}">
        <p14:creationId xmlns:p14="http://schemas.microsoft.com/office/powerpoint/2010/main" val="50356889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950027C0-0150-4CEA-AF15-DD8F706A8F3D}"/>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xmlns="" id="{3F892DC9-55CE-477B-97E4-2CB80F7B40F5}"/>
              </a:ext>
            </a:extLst>
          </p:cNvPr>
          <p:cNvSpPr>
            <a:spLocks noGrp="1"/>
          </p:cNvSpPr>
          <p:nvPr>
            <p:ph type="dt" sz="half" idx="10"/>
          </p:nvPr>
        </p:nvSpPr>
        <p:spPr/>
        <p:txBody>
          <a:bodyPr/>
          <a:lstStyle/>
          <a:p>
            <a:fld id="{0B47AF7A-46E6-4E4C-B735-50C53117E72D}" type="datetimeFigureOut">
              <a:rPr lang="fr-FR" smtClean="0"/>
              <a:pPr/>
              <a:t>17/05/2018</a:t>
            </a:fld>
            <a:endParaRPr lang="fr-FR"/>
          </a:p>
        </p:txBody>
      </p:sp>
      <p:sp>
        <p:nvSpPr>
          <p:cNvPr id="4" name="Espace réservé du pied de page 3">
            <a:extLst>
              <a:ext uri="{FF2B5EF4-FFF2-40B4-BE49-F238E27FC236}">
                <a16:creationId xmlns:a16="http://schemas.microsoft.com/office/drawing/2014/main" xmlns="" id="{3F9B848E-F09C-43E3-A606-47149FF86927}"/>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xmlns="" id="{71029AAA-89F1-4966-8336-DC81D5D3AA68}"/>
              </a:ext>
            </a:extLst>
          </p:cNvPr>
          <p:cNvSpPr>
            <a:spLocks noGrp="1"/>
          </p:cNvSpPr>
          <p:nvPr>
            <p:ph type="sldNum" sz="quarter" idx="12"/>
          </p:nvPr>
        </p:nvSpPr>
        <p:spPr/>
        <p:txBody>
          <a:bodyPr/>
          <a:lstStyle/>
          <a:p>
            <a:fld id="{9F7EE256-9E77-4989-89E1-9505FB417D1F}" type="slidenum">
              <a:rPr lang="fr-FR" smtClean="0"/>
              <a:pPr/>
              <a:t>‹N°›</a:t>
            </a:fld>
            <a:endParaRPr lang="fr-FR"/>
          </a:p>
        </p:txBody>
      </p:sp>
    </p:spTree>
    <p:extLst>
      <p:ext uri="{BB962C8B-B14F-4D97-AF65-F5344CB8AC3E}">
        <p14:creationId xmlns:p14="http://schemas.microsoft.com/office/powerpoint/2010/main" val="30925580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xmlns="" id="{36DFC7A5-CF55-4F3F-96C9-9997E42C91E5}"/>
              </a:ext>
            </a:extLst>
          </p:cNvPr>
          <p:cNvSpPr>
            <a:spLocks noGrp="1"/>
          </p:cNvSpPr>
          <p:nvPr>
            <p:ph type="dt" sz="half" idx="10"/>
          </p:nvPr>
        </p:nvSpPr>
        <p:spPr/>
        <p:txBody>
          <a:bodyPr/>
          <a:lstStyle/>
          <a:p>
            <a:fld id="{0B47AF7A-46E6-4E4C-B735-50C53117E72D}" type="datetimeFigureOut">
              <a:rPr lang="fr-FR" smtClean="0"/>
              <a:pPr/>
              <a:t>17/05/2018</a:t>
            </a:fld>
            <a:endParaRPr lang="fr-FR"/>
          </a:p>
        </p:txBody>
      </p:sp>
      <p:sp>
        <p:nvSpPr>
          <p:cNvPr id="3" name="Espace réservé du pied de page 2">
            <a:extLst>
              <a:ext uri="{FF2B5EF4-FFF2-40B4-BE49-F238E27FC236}">
                <a16:creationId xmlns:a16="http://schemas.microsoft.com/office/drawing/2014/main" xmlns="" id="{C5A2E2BD-FF85-48EE-86EB-11D210DEE164}"/>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xmlns="" id="{214413CB-0F24-45D1-9FD2-5D32D582354E}"/>
              </a:ext>
            </a:extLst>
          </p:cNvPr>
          <p:cNvSpPr>
            <a:spLocks noGrp="1"/>
          </p:cNvSpPr>
          <p:nvPr>
            <p:ph type="sldNum" sz="quarter" idx="12"/>
          </p:nvPr>
        </p:nvSpPr>
        <p:spPr/>
        <p:txBody>
          <a:bodyPr/>
          <a:lstStyle/>
          <a:p>
            <a:fld id="{9F7EE256-9E77-4989-89E1-9505FB417D1F}" type="slidenum">
              <a:rPr lang="fr-FR" smtClean="0"/>
              <a:pPr/>
              <a:t>‹N°›</a:t>
            </a:fld>
            <a:endParaRPr lang="fr-FR"/>
          </a:p>
        </p:txBody>
      </p:sp>
    </p:spTree>
    <p:extLst>
      <p:ext uri="{BB962C8B-B14F-4D97-AF65-F5344CB8AC3E}">
        <p14:creationId xmlns:p14="http://schemas.microsoft.com/office/powerpoint/2010/main" val="38649581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1803370" y="143540"/>
            <a:ext cx="7545346" cy="764252"/>
          </a:xfrm>
        </p:spPr>
        <p:txBody>
          <a:bodyPr/>
          <a:lstStyle/>
          <a:p>
            <a:r>
              <a:rPr lang="fr-FR" dirty="0"/>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endParaRPr lang="en-US"/>
          </a:p>
        </p:txBody>
      </p:sp>
      <p:sp>
        <p:nvSpPr>
          <p:cNvPr id="5" name="Espace réservé du pied de page 4"/>
          <p:cNvSpPr>
            <a:spLocks noGrp="1"/>
          </p:cNvSpPr>
          <p:nvPr>
            <p:ph type="ftr" sz="quarter" idx="11"/>
          </p:nvPr>
        </p:nvSpPr>
        <p:spPr/>
        <p:txBody>
          <a:bodyPr/>
          <a:lstStyle>
            <a:lvl1pPr>
              <a:defRPr/>
            </a:lvl1pPr>
          </a:lstStyle>
          <a:p>
            <a:endParaRPr lang="en-US"/>
          </a:p>
        </p:txBody>
      </p:sp>
      <p:sp>
        <p:nvSpPr>
          <p:cNvPr id="6" name="Espace réservé du numéro de diapositive 5"/>
          <p:cNvSpPr>
            <a:spLocks noGrp="1"/>
          </p:cNvSpPr>
          <p:nvPr>
            <p:ph type="sldNum" sz="quarter" idx="12"/>
          </p:nvPr>
        </p:nvSpPr>
        <p:spPr/>
        <p:txBody>
          <a:bodyPr/>
          <a:lstStyle>
            <a:lvl1pPr>
              <a:defRPr/>
            </a:lvl1pPr>
          </a:lstStyle>
          <a:p>
            <a:fld id="{3B3F6C9F-7309-4019-ADA1-B44E87411692}" type="slidenum">
              <a:rPr lang="en-US"/>
              <a:pPr/>
              <a:t>‹N°›</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8544D624-4768-4461-A003-AFEA894C1707}"/>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xmlns="" id="{F0F264FB-D56B-4822-88B0-76DB5C08708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xmlns="" id="{A20D36F6-8831-4D42-BA1E-9339C4BCFD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xmlns="" id="{1CDD8BEB-3A90-47A7-9904-E28E8002159D}"/>
              </a:ext>
            </a:extLst>
          </p:cNvPr>
          <p:cNvSpPr>
            <a:spLocks noGrp="1"/>
          </p:cNvSpPr>
          <p:nvPr>
            <p:ph type="dt" sz="half" idx="10"/>
          </p:nvPr>
        </p:nvSpPr>
        <p:spPr/>
        <p:txBody>
          <a:bodyPr/>
          <a:lstStyle/>
          <a:p>
            <a:fld id="{0B47AF7A-46E6-4E4C-B735-50C53117E72D}" type="datetimeFigureOut">
              <a:rPr lang="fr-FR" smtClean="0"/>
              <a:pPr/>
              <a:t>17/05/2018</a:t>
            </a:fld>
            <a:endParaRPr lang="fr-FR"/>
          </a:p>
        </p:txBody>
      </p:sp>
      <p:sp>
        <p:nvSpPr>
          <p:cNvPr id="6" name="Espace réservé du pied de page 5">
            <a:extLst>
              <a:ext uri="{FF2B5EF4-FFF2-40B4-BE49-F238E27FC236}">
                <a16:creationId xmlns:a16="http://schemas.microsoft.com/office/drawing/2014/main" xmlns="" id="{9BB3A67F-5B6D-4230-AED6-D1628F55C91E}"/>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xmlns="" id="{80AD9543-7385-4918-A26E-0B2C82AB7AA2}"/>
              </a:ext>
            </a:extLst>
          </p:cNvPr>
          <p:cNvSpPr>
            <a:spLocks noGrp="1"/>
          </p:cNvSpPr>
          <p:nvPr>
            <p:ph type="sldNum" sz="quarter" idx="12"/>
          </p:nvPr>
        </p:nvSpPr>
        <p:spPr/>
        <p:txBody>
          <a:bodyPr/>
          <a:lstStyle/>
          <a:p>
            <a:fld id="{9F7EE256-9E77-4989-89E1-9505FB417D1F}" type="slidenum">
              <a:rPr lang="fr-FR" smtClean="0"/>
              <a:pPr/>
              <a:t>‹N°›</a:t>
            </a:fld>
            <a:endParaRPr lang="fr-FR"/>
          </a:p>
        </p:txBody>
      </p:sp>
    </p:spTree>
    <p:extLst>
      <p:ext uri="{BB962C8B-B14F-4D97-AF65-F5344CB8AC3E}">
        <p14:creationId xmlns:p14="http://schemas.microsoft.com/office/powerpoint/2010/main" val="76376828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AC56E1C2-D008-4D98-ADDB-23A6A009EF18}"/>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xmlns="" id="{12713B57-93FA-47BA-978A-E3504F4F91D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xmlns="" id="{85572B9E-3661-4588-A3F8-6A375DC014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xmlns="" id="{8A9B0BAD-34E9-4F70-A36C-9A1ACADF20B5}"/>
              </a:ext>
            </a:extLst>
          </p:cNvPr>
          <p:cNvSpPr>
            <a:spLocks noGrp="1"/>
          </p:cNvSpPr>
          <p:nvPr>
            <p:ph type="dt" sz="half" idx="10"/>
          </p:nvPr>
        </p:nvSpPr>
        <p:spPr/>
        <p:txBody>
          <a:bodyPr/>
          <a:lstStyle/>
          <a:p>
            <a:fld id="{0B47AF7A-46E6-4E4C-B735-50C53117E72D}" type="datetimeFigureOut">
              <a:rPr lang="fr-FR" smtClean="0"/>
              <a:pPr/>
              <a:t>17/05/2018</a:t>
            </a:fld>
            <a:endParaRPr lang="fr-FR"/>
          </a:p>
        </p:txBody>
      </p:sp>
      <p:sp>
        <p:nvSpPr>
          <p:cNvPr id="6" name="Espace réservé du pied de page 5">
            <a:extLst>
              <a:ext uri="{FF2B5EF4-FFF2-40B4-BE49-F238E27FC236}">
                <a16:creationId xmlns:a16="http://schemas.microsoft.com/office/drawing/2014/main" xmlns="" id="{25235F66-676C-4533-ABBB-7231D26802D8}"/>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xmlns="" id="{E1538386-8A7A-4BE4-8B4D-660A6BC3467B}"/>
              </a:ext>
            </a:extLst>
          </p:cNvPr>
          <p:cNvSpPr>
            <a:spLocks noGrp="1"/>
          </p:cNvSpPr>
          <p:nvPr>
            <p:ph type="sldNum" sz="quarter" idx="12"/>
          </p:nvPr>
        </p:nvSpPr>
        <p:spPr/>
        <p:txBody>
          <a:bodyPr/>
          <a:lstStyle/>
          <a:p>
            <a:fld id="{9F7EE256-9E77-4989-89E1-9505FB417D1F}" type="slidenum">
              <a:rPr lang="fr-FR" smtClean="0"/>
              <a:pPr/>
              <a:t>‹N°›</a:t>
            </a:fld>
            <a:endParaRPr lang="fr-FR"/>
          </a:p>
        </p:txBody>
      </p:sp>
    </p:spTree>
    <p:extLst>
      <p:ext uri="{BB962C8B-B14F-4D97-AF65-F5344CB8AC3E}">
        <p14:creationId xmlns:p14="http://schemas.microsoft.com/office/powerpoint/2010/main" val="29039403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CBF31300-24B3-45A0-B759-FD6990609285}"/>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xmlns="" id="{EEA975FC-B71D-4DF4-A98F-6FFC5AEF7C55}"/>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xmlns="" id="{BD8FEA1F-EEFF-47AA-BE74-AB577A82457E}"/>
              </a:ext>
            </a:extLst>
          </p:cNvPr>
          <p:cNvSpPr>
            <a:spLocks noGrp="1"/>
          </p:cNvSpPr>
          <p:nvPr>
            <p:ph type="dt" sz="half" idx="10"/>
          </p:nvPr>
        </p:nvSpPr>
        <p:spPr/>
        <p:txBody>
          <a:bodyPr/>
          <a:lstStyle/>
          <a:p>
            <a:fld id="{0B47AF7A-46E6-4E4C-B735-50C53117E72D}" type="datetimeFigureOut">
              <a:rPr lang="fr-FR" smtClean="0"/>
              <a:pPr/>
              <a:t>17/05/2018</a:t>
            </a:fld>
            <a:endParaRPr lang="fr-FR"/>
          </a:p>
        </p:txBody>
      </p:sp>
      <p:sp>
        <p:nvSpPr>
          <p:cNvPr id="5" name="Espace réservé du pied de page 4">
            <a:extLst>
              <a:ext uri="{FF2B5EF4-FFF2-40B4-BE49-F238E27FC236}">
                <a16:creationId xmlns:a16="http://schemas.microsoft.com/office/drawing/2014/main" xmlns="" id="{735FF8DC-C869-4FC3-9F3D-169CCF2A591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6276E059-8F6A-43DB-ADCB-E23DB0E1E205}"/>
              </a:ext>
            </a:extLst>
          </p:cNvPr>
          <p:cNvSpPr>
            <a:spLocks noGrp="1"/>
          </p:cNvSpPr>
          <p:nvPr>
            <p:ph type="sldNum" sz="quarter" idx="12"/>
          </p:nvPr>
        </p:nvSpPr>
        <p:spPr/>
        <p:txBody>
          <a:bodyPr/>
          <a:lstStyle/>
          <a:p>
            <a:fld id="{9F7EE256-9E77-4989-89E1-9505FB417D1F}" type="slidenum">
              <a:rPr lang="fr-FR" smtClean="0"/>
              <a:pPr/>
              <a:t>‹N°›</a:t>
            </a:fld>
            <a:endParaRPr lang="fr-FR"/>
          </a:p>
        </p:txBody>
      </p:sp>
    </p:spTree>
    <p:extLst>
      <p:ext uri="{BB962C8B-B14F-4D97-AF65-F5344CB8AC3E}">
        <p14:creationId xmlns:p14="http://schemas.microsoft.com/office/powerpoint/2010/main" val="270337798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xmlns="" id="{31DAE481-F5C2-4C4A-97DF-5E9340959116}"/>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xmlns="" id="{61E8F74E-2351-47C4-859B-5B8CE86359D5}"/>
              </a:ext>
            </a:extLst>
          </p:cNvPr>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xmlns="" id="{3AA1D6FE-4E2D-43C4-A012-9C777DA59960}"/>
              </a:ext>
            </a:extLst>
          </p:cNvPr>
          <p:cNvSpPr>
            <a:spLocks noGrp="1"/>
          </p:cNvSpPr>
          <p:nvPr>
            <p:ph type="dt" sz="half" idx="10"/>
          </p:nvPr>
        </p:nvSpPr>
        <p:spPr/>
        <p:txBody>
          <a:bodyPr/>
          <a:lstStyle/>
          <a:p>
            <a:fld id="{0B47AF7A-46E6-4E4C-B735-50C53117E72D}" type="datetimeFigureOut">
              <a:rPr lang="fr-FR" smtClean="0"/>
              <a:pPr/>
              <a:t>17/05/2018</a:t>
            </a:fld>
            <a:endParaRPr lang="fr-FR"/>
          </a:p>
        </p:txBody>
      </p:sp>
      <p:sp>
        <p:nvSpPr>
          <p:cNvPr id="5" name="Espace réservé du pied de page 4">
            <a:extLst>
              <a:ext uri="{FF2B5EF4-FFF2-40B4-BE49-F238E27FC236}">
                <a16:creationId xmlns:a16="http://schemas.microsoft.com/office/drawing/2014/main" xmlns="" id="{746D2DFB-CAAC-44C1-8A58-E3599118015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C15FA3F8-1926-4E1F-8009-4EBCEB8BD539}"/>
              </a:ext>
            </a:extLst>
          </p:cNvPr>
          <p:cNvSpPr>
            <a:spLocks noGrp="1"/>
          </p:cNvSpPr>
          <p:nvPr>
            <p:ph type="sldNum" sz="quarter" idx="12"/>
          </p:nvPr>
        </p:nvSpPr>
        <p:spPr/>
        <p:txBody>
          <a:bodyPr/>
          <a:lstStyle/>
          <a:p>
            <a:fld id="{9F7EE256-9E77-4989-89E1-9505FB417D1F}" type="slidenum">
              <a:rPr lang="fr-FR" smtClean="0"/>
              <a:pPr/>
              <a:t>‹N°›</a:t>
            </a:fld>
            <a:endParaRPr lang="fr-FR"/>
          </a:p>
        </p:txBody>
      </p:sp>
    </p:spTree>
    <p:extLst>
      <p:ext uri="{BB962C8B-B14F-4D97-AF65-F5344CB8AC3E}">
        <p14:creationId xmlns:p14="http://schemas.microsoft.com/office/powerpoint/2010/main" val="2388739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963084" y="4406901"/>
            <a:ext cx="103632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endParaRPr lang="en-US"/>
          </a:p>
        </p:txBody>
      </p:sp>
      <p:sp>
        <p:nvSpPr>
          <p:cNvPr id="5" name="Espace réservé du pied de page 4"/>
          <p:cNvSpPr>
            <a:spLocks noGrp="1"/>
          </p:cNvSpPr>
          <p:nvPr>
            <p:ph type="ftr" sz="quarter" idx="11"/>
          </p:nvPr>
        </p:nvSpPr>
        <p:spPr/>
        <p:txBody>
          <a:bodyPr/>
          <a:lstStyle>
            <a:lvl1pPr>
              <a:defRPr/>
            </a:lvl1pPr>
          </a:lstStyle>
          <a:p>
            <a:endParaRPr lang="en-US"/>
          </a:p>
        </p:txBody>
      </p:sp>
      <p:sp>
        <p:nvSpPr>
          <p:cNvPr id="6" name="Espace réservé du numéro de diapositive 5"/>
          <p:cNvSpPr>
            <a:spLocks noGrp="1"/>
          </p:cNvSpPr>
          <p:nvPr>
            <p:ph type="sldNum" sz="quarter" idx="12"/>
          </p:nvPr>
        </p:nvSpPr>
        <p:spPr/>
        <p:txBody>
          <a:bodyPr/>
          <a:lstStyle>
            <a:lvl1pPr>
              <a:defRPr/>
            </a:lvl1pPr>
          </a:lstStyle>
          <a:p>
            <a:fld id="{52F6FA8C-5E40-49EB-82D6-A6A9B7E95A29}" type="slidenum">
              <a:rPr lang="en-US"/>
              <a:pPr/>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Cliquez pour modifier le style du titre</a:t>
            </a:r>
          </a:p>
        </p:txBody>
      </p:sp>
      <p:sp>
        <p:nvSpPr>
          <p:cNvPr id="3" name="Espace réservé du contenu 2"/>
          <p:cNvSpPr>
            <a:spLocks noGrp="1"/>
          </p:cNvSpPr>
          <p:nvPr>
            <p:ph sz="half" idx="1"/>
          </p:nvPr>
        </p:nvSpPr>
        <p:spPr>
          <a:xfrm>
            <a:off x="1373717" y="1163639"/>
            <a:ext cx="5204883" cy="53609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781800" y="1163639"/>
            <a:ext cx="5207000" cy="53609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lvl1pPr>
              <a:defRPr/>
            </a:lvl1pPr>
          </a:lstStyle>
          <a:p>
            <a:endParaRPr lang="en-US"/>
          </a:p>
        </p:txBody>
      </p:sp>
      <p:sp>
        <p:nvSpPr>
          <p:cNvPr id="6" name="Espace réservé du pied de page 5"/>
          <p:cNvSpPr>
            <a:spLocks noGrp="1"/>
          </p:cNvSpPr>
          <p:nvPr>
            <p:ph type="ftr" sz="quarter" idx="11"/>
          </p:nvPr>
        </p:nvSpPr>
        <p:spPr/>
        <p:txBody>
          <a:bodyPr/>
          <a:lstStyle>
            <a:lvl1pPr>
              <a:defRPr/>
            </a:lvl1pPr>
          </a:lstStyle>
          <a:p>
            <a:endParaRPr lang="en-US"/>
          </a:p>
        </p:txBody>
      </p:sp>
      <p:sp>
        <p:nvSpPr>
          <p:cNvPr id="7" name="Espace réservé du numéro de diapositive 6"/>
          <p:cNvSpPr>
            <a:spLocks noGrp="1"/>
          </p:cNvSpPr>
          <p:nvPr>
            <p:ph type="sldNum" sz="quarter" idx="12"/>
          </p:nvPr>
        </p:nvSpPr>
        <p:spPr/>
        <p:txBody>
          <a:bodyPr/>
          <a:lstStyle>
            <a:lvl1pPr>
              <a:defRPr/>
            </a:lvl1pPr>
          </a:lstStyle>
          <a:p>
            <a:fld id="{9BBB064B-3E77-4E3E-9E0A-7FB777DA74C2}" type="slidenum">
              <a:rPr lang="en-US"/>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609600" y="274638"/>
            <a:ext cx="10972800" cy="1143000"/>
          </a:xfrm>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lvl1pPr>
              <a:defRPr/>
            </a:lvl1pPr>
          </a:lstStyle>
          <a:p>
            <a:endParaRPr lang="en-US"/>
          </a:p>
        </p:txBody>
      </p:sp>
      <p:sp>
        <p:nvSpPr>
          <p:cNvPr id="8" name="Espace réservé du pied de page 7"/>
          <p:cNvSpPr>
            <a:spLocks noGrp="1"/>
          </p:cNvSpPr>
          <p:nvPr>
            <p:ph type="ftr" sz="quarter" idx="11"/>
          </p:nvPr>
        </p:nvSpPr>
        <p:spPr/>
        <p:txBody>
          <a:bodyPr/>
          <a:lstStyle>
            <a:lvl1pPr>
              <a:defRPr/>
            </a:lvl1pPr>
          </a:lstStyle>
          <a:p>
            <a:endParaRPr lang="en-US"/>
          </a:p>
        </p:txBody>
      </p:sp>
      <p:sp>
        <p:nvSpPr>
          <p:cNvPr id="9" name="Espace réservé du numéro de diapositive 8"/>
          <p:cNvSpPr>
            <a:spLocks noGrp="1"/>
          </p:cNvSpPr>
          <p:nvPr>
            <p:ph type="sldNum" sz="quarter" idx="12"/>
          </p:nvPr>
        </p:nvSpPr>
        <p:spPr/>
        <p:txBody>
          <a:bodyPr/>
          <a:lstStyle>
            <a:lvl1pPr>
              <a:defRPr/>
            </a:lvl1pPr>
          </a:lstStyle>
          <a:p>
            <a:fld id="{176074D5-8173-4952-B93A-DD0912C4ECCC}" type="slidenum">
              <a:rPr lang="en-US"/>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lvl1pPr>
              <a:defRPr/>
            </a:lvl1pPr>
          </a:lstStyle>
          <a:p>
            <a:endParaRPr lang="en-US"/>
          </a:p>
        </p:txBody>
      </p:sp>
      <p:sp>
        <p:nvSpPr>
          <p:cNvPr id="4" name="Espace réservé du pied de page 3"/>
          <p:cNvSpPr>
            <a:spLocks noGrp="1"/>
          </p:cNvSpPr>
          <p:nvPr>
            <p:ph type="ftr" sz="quarter" idx="11"/>
          </p:nvPr>
        </p:nvSpPr>
        <p:spPr/>
        <p:txBody>
          <a:bodyPr/>
          <a:lstStyle>
            <a:lvl1pPr>
              <a:defRPr/>
            </a:lvl1pPr>
          </a:lstStyle>
          <a:p>
            <a:endParaRPr lang="en-US"/>
          </a:p>
        </p:txBody>
      </p:sp>
      <p:sp>
        <p:nvSpPr>
          <p:cNvPr id="5" name="Espace réservé du numéro de diapositive 4"/>
          <p:cNvSpPr>
            <a:spLocks noGrp="1"/>
          </p:cNvSpPr>
          <p:nvPr>
            <p:ph type="sldNum" sz="quarter" idx="12"/>
          </p:nvPr>
        </p:nvSpPr>
        <p:spPr/>
        <p:txBody>
          <a:bodyPr/>
          <a:lstStyle>
            <a:lvl1pPr>
              <a:defRPr/>
            </a:lvl1pPr>
          </a:lstStyle>
          <a:p>
            <a:fld id="{DE1E9E9A-33F1-476E-8C0F-013131FE5FB6}" type="slidenum">
              <a:rPr lang="en-US"/>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lvl1pPr>
              <a:defRPr/>
            </a:lvl1pPr>
          </a:lstStyle>
          <a:p>
            <a:endParaRPr lang="en-US"/>
          </a:p>
        </p:txBody>
      </p:sp>
      <p:sp>
        <p:nvSpPr>
          <p:cNvPr id="3" name="Espace réservé du pied de page 2"/>
          <p:cNvSpPr>
            <a:spLocks noGrp="1"/>
          </p:cNvSpPr>
          <p:nvPr>
            <p:ph type="ftr" sz="quarter" idx="11"/>
          </p:nvPr>
        </p:nvSpPr>
        <p:spPr/>
        <p:txBody>
          <a:bodyPr/>
          <a:lstStyle>
            <a:lvl1pPr>
              <a:defRPr/>
            </a:lvl1pPr>
          </a:lstStyle>
          <a:p>
            <a:endParaRPr lang="en-US"/>
          </a:p>
        </p:txBody>
      </p:sp>
      <p:sp>
        <p:nvSpPr>
          <p:cNvPr id="4" name="Espace réservé du numéro de diapositive 3"/>
          <p:cNvSpPr>
            <a:spLocks noGrp="1"/>
          </p:cNvSpPr>
          <p:nvPr>
            <p:ph type="sldNum" sz="quarter" idx="12"/>
          </p:nvPr>
        </p:nvSpPr>
        <p:spPr/>
        <p:txBody>
          <a:bodyPr/>
          <a:lstStyle>
            <a:lvl1pPr>
              <a:defRPr/>
            </a:lvl1pPr>
          </a:lstStyle>
          <a:p>
            <a:fld id="{32D904EC-F0BC-40B0-9A77-C8D6F86D8B07}" type="slidenum">
              <a:rPr lang="en-US"/>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09601" y="273050"/>
            <a:ext cx="4011084" cy="1162050"/>
          </a:xfrm>
        </p:spPr>
        <p:txBody>
          <a:bodyPr anchor="b"/>
          <a:lstStyle>
            <a:lvl1pPr algn="l">
              <a:defRPr sz="2000" b="1"/>
            </a:lvl1pPr>
          </a:lstStyle>
          <a:p>
            <a:r>
              <a:rPr lang="fr-FR" dirty="0"/>
              <a:t>Cliquez pour modifier le style du titre</a:t>
            </a:r>
          </a:p>
        </p:txBody>
      </p:sp>
      <p:sp>
        <p:nvSpPr>
          <p:cNvPr id="3" name="Espace réservé du contenu 2"/>
          <p:cNvSpPr>
            <a:spLocks noGrp="1"/>
          </p:cNvSpPr>
          <p:nvPr>
            <p:ph idx="1"/>
          </p:nvPr>
        </p:nvSpPr>
        <p:spPr>
          <a:xfrm>
            <a:off x="4766734" y="1282890"/>
            <a:ext cx="5960406" cy="484327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u texte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lvl1pPr>
              <a:defRPr/>
            </a:lvl1pPr>
          </a:lstStyle>
          <a:p>
            <a:endParaRPr lang="en-US"/>
          </a:p>
        </p:txBody>
      </p:sp>
      <p:sp>
        <p:nvSpPr>
          <p:cNvPr id="6" name="Espace réservé du pied de page 5"/>
          <p:cNvSpPr>
            <a:spLocks noGrp="1"/>
          </p:cNvSpPr>
          <p:nvPr>
            <p:ph type="ftr" sz="quarter" idx="11"/>
          </p:nvPr>
        </p:nvSpPr>
        <p:spPr/>
        <p:txBody>
          <a:bodyPr/>
          <a:lstStyle>
            <a:lvl1pPr>
              <a:defRPr/>
            </a:lvl1pPr>
          </a:lstStyle>
          <a:p>
            <a:endParaRPr lang="en-US"/>
          </a:p>
        </p:txBody>
      </p:sp>
      <p:sp>
        <p:nvSpPr>
          <p:cNvPr id="7" name="Espace réservé du numéro de diapositive 6"/>
          <p:cNvSpPr>
            <a:spLocks noGrp="1"/>
          </p:cNvSpPr>
          <p:nvPr>
            <p:ph type="sldNum" sz="quarter" idx="12"/>
          </p:nvPr>
        </p:nvSpPr>
        <p:spPr/>
        <p:txBody>
          <a:bodyPr/>
          <a:lstStyle>
            <a:lvl1pPr>
              <a:defRPr/>
            </a:lvl1pPr>
          </a:lstStyle>
          <a:p>
            <a:fld id="{746ADDB4-C201-4777-A7D4-90770856ED55}" type="slidenum">
              <a:rPr lang="en-US"/>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389717" y="4800600"/>
            <a:ext cx="73152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p>
        </p:txBody>
      </p:sp>
      <p:sp>
        <p:nvSpPr>
          <p:cNvPr id="4" name="Espace réservé du texte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lvl1pPr>
              <a:defRPr/>
            </a:lvl1pPr>
          </a:lstStyle>
          <a:p>
            <a:endParaRPr lang="en-US"/>
          </a:p>
        </p:txBody>
      </p:sp>
      <p:sp>
        <p:nvSpPr>
          <p:cNvPr id="6" name="Espace réservé du pied de page 5"/>
          <p:cNvSpPr>
            <a:spLocks noGrp="1"/>
          </p:cNvSpPr>
          <p:nvPr>
            <p:ph type="ftr" sz="quarter" idx="11"/>
          </p:nvPr>
        </p:nvSpPr>
        <p:spPr/>
        <p:txBody>
          <a:bodyPr/>
          <a:lstStyle>
            <a:lvl1pPr>
              <a:defRPr/>
            </a:lvl1pPr>
          </a:lstStyle>
          <a:p>
            <a:endParaRPr lang="en-US"/>
          </a:p>
        </p:txBody>
      </p:sp>
      <p:sp>
        <p:nvSpPr>
          <p:cNvPr id="7" name="Espace réservé du numéro de diapositive 6"/>
          <p:cNvSpPr>
            <a:spLocks noGrp="1"/>
          </p:cNvSpPr>
          <p:nvPr>
            <p:ph type="sldNum" sz="quarter" idx="12"/>
          </p:nvPr>
        </p:nvSpPr>
        <p:spPr/>
        <p:txBody>
          <a:bodyPr/>
          <a:lstStyle>
            <a:lvl1pPr>
              <a:defRPr/>
            </a:lvl1pPr>
          </a:lstStyle>
          <a:p>
            <a:fld id="{38FCC7FD-3C49-4FE0-ADD5-E86AA9D56A45}" type="slidenum">
              <a:rPr lang="en-US"/>
              <a:pPr/>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9" name="Rectangle 18"/>
          <p:cNvSpPr/>
          <p:nvPr userDrawn="1"/>
        </p:nvSpPr>
        <p:spPr bwMode="auto">
          <a:xfrm>
            <a:off x="0" y="1"/>
            <a:ext cx="12146507" cy="925033"/>
          </a:xfrm>
          <a:prstGeom prst="rect">
            <a:avLst/>
          </a:prstGeom>
          <a:solidFill>
            <a:schemeClr val="accent2">
              <a:lumMod val="20000"/>
              <a:lumOff val="80000"/>
            </a:schemeClr>
          </a:solidFill>
          <a:ln w="28575" cap="flat" cmpd="sng" algn="ctr">
            <a:solidFill>
              <a:srgbClr val="FFFF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1800" b="1" i="0" u="none" strike="noStrike" cap="none" normalizeH="0" baseline="0">
              <a:ln>
                <a:noFill/>
              </a:ln>
              <a:solidFill>
                <a:schemeClr val="tx1"/>
              </a:solidFill>
              <a:effectLst/>
              <a:latin typeface="Arial" charset="0"/>
            </a:endParaRPr>
          </a:p>
        </p:txBody>
      </p:sp>
      <p:sp>
        <p:nvSpPr>
          <p:cNvPr id="151019" name="Line 491"/>
          <p:cNvSpPr>
            <a:spLocks noChangeShapeType="1"/>
          </p:cNvSpPr>
          <p:nvPr/>
        </p:nvSpPr>
        <p:spPr bwMode="auto">
          <a:xfrm flipV="1">
            <a:off x="1" y="999460"/>
            <a:ext cx="12191999" cy="46383"/>
          </a:xfrm>
          <a:prstGeom prst="line">
            <a:avLst/>
          </a:prstGeom>
          <a:noFill/>
          <a:ln w="19050">
            <a:solidFill>
              <a:schemeClr val="tx2">
                <a:lumMod val="20000"/>
                <a:lumOff val="80000"/>
              </a:schemeClr>
            </a:solidFill>
            <a:round/>
            <a:headEnd/>
            <a:tailEnd/>
          </a:ln>
          <a:effectLst/>
        </p:spPr>
        <p:txBody>
          <a:bodyPr wrap="none" anchor="ctr"/>
          <a:lstStyle/>
          <a:p>
            <a:endParaRPr lang="fr-FR"/>
          </a:p>
        </p:txBody>
      </p:sp>
      <p:sp>
        <p:nvSpPr>
          <p:cNvPr id="150988" name="Rectangle 460"/>
          <p:cNvSpPr>
            <a:spLocks noGrp="1" noChangeArrowheads="1"/>
          </p:cNvSpPr>
          <p:nvPr>
            <p:ph type="title"/>
          </p:nvPr>
        </p:nvSpPr>
        <p:spPr bwMode="auto">
          <a:xfrm>
            <a:off x="1815152" y="65089"/>
            <a:ext cx="8175010" cy="51970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fr-FR" dirty="0"/>
              <a:t>Cliquez pour modifier le style du titre</a:t>
            </a:r>
            <a:endParaRPr lang="en-US" dirty="0"/>
          </a:p>
        </p:txBody>
      </p:sp>
      <p:sp>
        <p:nvSpPr>
          <p:cNvPr id="150989" name="Rectangle 461"/>
          <p:cNvSpPr>
            <a:spLocks noGrp="1" noChangeArrowheads="1"/>
          </p:cNvSpPr>
          <p:nvPr>
            <p:ph type="body" idx="1"/>
          </p:nvPr>
        </p:nvSpPr>
        <p:spPr bwMode="auto">
          <a:xfrm>
            <a:off x="1373717" y="1163639"/>
            <a:ext cx="10615083" cy="53609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150990" name="Rectangle 462"/>
          <p:cNvSpPr>
            <a:spLocks noGrp="1" noChangeArrowheads="1"/>
          </p:cNvSpPr>
          <p:nvPr>
            <p:ph type="dt" sz="half" idx="2"/>
          </p:nvPr>
        </p:nvSpPr>
        <p:spPr bwMode="auto">
          <a:xfrm>
            <a:off x="1437217" y="6616700"/>
            <a:ext cx="2844800" cy="241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b="0"/>
            </a:lvl1pPr>
          </a:lstStyle>
          <a:p>
            <a:endParaRPr lang="en-US"/>
          </a:p>
        </p:txBody>
      </p:sp>
      <p:sp>
        <p:nvSpPr>
          <p:cNvPr id="150991" name="Rectangle 463"/>
          <p:cNvSpPr>
            <a:spLocks noGrp="1" noChangeArrowheads="1"/>
          </p:cNvSpPr>
          <p:nvPr>
            <p:ph type="ftr" sz="quarter" idx="3"/>
          </p:nvPr>
        </p:nvSpPr>
        <p:spPr bwMode="auto">
          <a:xfrm>
            <a:off x="7785100" y="6616700"/>
            <a:ext cx="3860800" cy="241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lvl1pPr>
          </a:lstStyle>
          <a:p>
            <a:endParaRPr lang="en-US"/>
          </a:p>
        </p:txBody>
      </p:sp>
      <p:sp>
        <p:nvSpPr>
          <p:cNvPr id="150992" name="Rectangle 464"/>
          <p:cNvSpPr>
            <a:spLocks noGrp="1" noChangeArrowheads="1"/>
          </p:cNvSpPr>
          <p:nvPr>
            <p:ph type="sldNum" sz="quarter" idx="4"/>
          </p:nvPr>
        </p:nvSpPr>
        <p:spPr bwMode="auto">
          <a:xfrm>
            <a:off x="5583767" y="6616700"/>
            <a:ext cx="882651" cy="241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lvl1pPr>
          </a:lstStyle>
          <a:p>
            <a:fld id="{B5D4A874-0995-470F-B825-45253849F80B}" type="slidenum">
              <a:rPr lang="en-US"/>
              <a:pPr/>
              <a:t>‹N°›</a:t>
            </a:fld>
            <a:endParaRPr lang="en-US"/>
          </a:p>
        </p:txBody>
      </p:sp>
      <p:pic>
        <p:nvPicPr>
          <p:cNvPr id="10" name="Image 9">
            <a:extLst>
              <a:ext uri="{FF2B5EF4-FFF2-40B4-BE49-F238E27FC236}">
                <a16:creationId xmlns:a16="http://schemas.microsoft.com/office/drawing/2014/main" xmlns="" id="{B3679106-EFF9-4E0E-90F8-DD2ECCB11A64}"/>
              </a:ext>
            </a:extLst>
          </p:cNvPr>
          <p:cNvPicPr/>
          <p:nvPr userDrawn="1"/>
        </p:nvPicPr>
        <p:blipFill>
          <a:blip r:embed="rId14" cstate="print">
            <a:extLst>
              <a:ext uri="{28A0092B-C50C-407E-A947-70E740481C1C}">
                <a14:useLocalDpi xmlns:a14="http://schemas.microsoft.com/office/drawing/2010/main" val="0"/>
              </a:ext>
            </a:extLst>
          </a:blip>
          <a:stretch>
            <a:fillRect/>
          </a:stretch>
        </p:blipFill>
        <p:spPr>
          <a:xfrm>
            <a:off x="0" y="29545"/>
            <a:ext cx="1437217" cy="877841"/>
          </a:xfrm>
          <a:prstGeom prst="rect">
            <a:avLst/>
          </a:prstGeom>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62" r:id="rId12"/>
  </p:sldLayoutIdLst>
  <p:txStyles>
    <p:titleStyle>
      <a:lvl1pPr algn="l" rtl="0" eaLnBrk="1" fontAlgn="base" hangingPunct="1">
        <a:spcBef>
          <a:spcPct val="0"/>
        </a:spcBef>
        <a:spcAft>
          <a:spcPct val="0"/>
        </a:spcAft>
        <a:defRPr sz="3200" b="1">
          <a:solidFill>
            <a:schemeClr val="tx2"/>
          </a:solidFill>
          <a:latin typeface="+mj-lt"/>
          <a:ea typeface="+mj-ea"/>
          <a:cs typeface="+mj-cs"/>
        </a:defRPr>
      </a:lvl1pPr>
      <a:lvl2pPr algn="l" rtl="0" eaLnBrk="1" fontAlgn="base" hangingPunct="1">
        <a:spcBef>
          <a:spcPct val="0"/>
        </a:spcBef>
        <a:spcAft>
          <a:spcPct val="0"/>
        </a:spcAft>
        <a:defRPr sz="4000" b="1">
          <a:solidFill>
            <a:schemeClr val="tx2"/>
          </a:solidFill>
          <a:latin typeface="Arial" charset="0"/>
        </a:defRPr>
      </a:lvl2pPr>
      <a:lvl3pPr algn="l" rtl="0" eaLnBrk="1" fontAlgn="base" hangingPunct="1">
        <a:spcBef>
          <a:spcPct val="0"/>
        </a:spcBef>
        <a:spcAft>
          <a:spcPct val="0"/>
        </a:spcAft>
        <a:defRPr sz="4000" b="1">
          <a:solidFill>
            <a:schemeClr val="tx2"/>
          </a:solidFill>
          <a:latin typeface="Arial" charset="0"/>
        </a:defRPr>
      </a:lvl3pPr>
      <a:lvl4pPr algn="l" rtl="0" eaLnBrk="1" fontAlgn="base" hangingPunct="1">
        <a:spcBef>
          <a:spcPct val="0"/>
        </a:spcBef>
        <a:spcAft>
          <a:spcPct val="0"/>
        </a:spcAft>
        <a:defRPr sz="4000" b="1">
          <a:solidFill>
            <a:schemeClr val="tx2"/>
          </a:solidFill>
          <a:latin typeface="Arial" charset="0"/>
        </a:defRPr>
      </a:lvl4pPr>
      <a:lvl5pPr algn="l" rtl="0" eaLnBrk="1" fontAlgn="base" hangingPunct="1">
        <a:spcBef>
          <a:spcPct val="0"/>
        </a:spcBef>
        <a:spcAft>
          <a:spcPct val="0"/>
        </a:spcAft>
        <a:defRPr sz="4000" b="1">
          <a:solidFill>
            <a:schemeClr val="tx2"/>
          </a:solidFill>
          <a:latin typeface="Arial" charset="0"/>
        </a:defRPr>
      </a:lvl5pPr>
      <a:lvl6pPr marL="457200" algn="l" rtl="0" eaLnBrk="1" fontAlgn="base" hangingPunct="1">
        <a:spcBef>
          <a:spcPct val="0"/>
        </a:spcBef>
        <a:spcAft>
          <a:spcPct val="0"/>
        </a:spcAft>
        <a:defRPr sz="4000" b="1">
          <a:solidFill>
            <a:schemeClr val="tx2"/>
          </a:solidFill>
          <a:latin typeface="Arial" charset="0"/>
        </a:defRPr>
      </a:lvl6pPr>
      <a:lvl7pPr marL="914400" algn="l" rtl="0" eaLnBrk="1" fontAlgn="base" hangingPunct="1">
        <a:spcBef>
          <a:spcPct val="0"/>
        </a:spcBef>
        <a:spcAft>
          <a:spcPct val="0"/>
        </a:spcAft>
        <a:defRPr sz="4000" b="1">
          <a:solidFill>
            <a:schemeClr val="tx2"/>
          </a:solidFill>
          <a:latin typeface="Arial" charset="0"/>
        </a:defRPr>
      </a:lvl7pPr>
      <a:lvl8pPr marL="1371600" algn="l" rtl="0" eaLnBrk="1" fontAlgn="base" hangingPunct="1">
        <a:spcBef>
          <a:spcPct val="0"/>
        </a:spcBef>
        <a:spcAft>
          <a:spcPct val="0"/>
        </a:spcAft>
        <a:defRPr sz="4000" b="1">
          <a:solidFill>
            <a:schemeClr val="tx2"/>
          </a:solidFill>
          <a:latin typeface="Arial" charset="0"/>
        </a:defRPr>
      </a:lvl8pPr>
      <a:lvl9pPr marL="1828800" algn="l" rtl="0" eaLnBrk="1" fontAlgn="base" hangingPunct="1">
        <a:spcBef>
          <a:spcPct val="0"/>
        </a:spcBef>
        <a:spcAft>
          <a:spcPct val="0"/>
        </a:spcAft>
        <a:defRPr sz="4000" b="1">
          <a:solidFill>
            <a:schemeClr val="tx2"/>
          </a:solidFill>
          <a:latin typeface="Arial" charset="0"/>
        </a:defRPr>
      </a:lvl9pPr>
    </p:titleStyle>
    <p:bodyStyle>
      <a:lvl1pPr marL="342900" indent="-342900" algn="l" rtl="0" eaLnBrk="1" fontAlgn="base" hangingPunct="1">
        <a:spcBef>
          <a:spcPct val="20000"/>
        </a:spcBef>
        <a:spcAft>
          <a:spcPct val="0"/>
        </a:spcAft>
        <a:buSzPct val="85000"/>
        <a:buFont typeface="Wingdings" pitchFamily="2" charset="2"/>
        <a:buChar char="£"/>
        <a:defRPr sz="3200" b="1">
          <a:solidFill>
            <a:schemeClr val="accent1"/>
          </a:solidFill>
          <a:latin typeface="+mn-lt"/>
          <a:ea typeface="+mn-ea"/>
          <a:cs typeface="+mn-cs"/>
        </a:defRPr>
      </a:lvl1pPr>
      <a:lvl2pPr marL="742950" indent="-285750" algn="l" rtl="0" eaLnBrk="1" fontAlgn="base" hangingPunct="1">
        <a:spcBef>
          <a:spcPct val="20000"/>
        </a:spcBef>
        <a:spcAft>
          <a:spcPct val="0"/>
        </a:spcAft>
        <a:buClr>
          <a:schemeClr val="hlink"/>
        </a:buClr>
        <a:buSzPct val="105000"/>
        <a:buChar char="•"/>
        <a:defRPr sz="2800">
          <a:solidFill>
            <a:schemeClr val="tx2"/>
          </a:solidFill>
          <a:latin typeface="+mn-lt"/>
        </a:defRPr>
      </a:lvl2pPr>
      <a:lvl3pPr marL="1143000" indent="-228600" algn="l" rtl="0" eaLnBrk="1" fontAlgn="base" hangingPunct="1">
        <a:spcBef>
          <a:spcPct val="20000"/>
        </a:spcBef>
        <a:spcAft>
          <a:spcPct val="0"/>
        </a:spcAft>
        <a:buClr>
          <a:schemeClr val="folHlink"/>
        </a:buClr>
        <a:buChar char="•"/>
        <a:defRPr sz="2400">
          <a:solidFill>
            <a:schemeClr val="tx2"/>
          </a:solidFill>
          <a:latin typeface="+mn-lt"/>
        </a:defRPr>
      </a:lvl3pPr>
      <a:lvl4pPr marL="1600200" indent="-228600" algn="l" rtl="0" eaLnBrk="1" fontAlgn="base" hangingPunct="1">
        <a:spcBef>
          <a:spcPct val="20000"/>
        </a:spcBef>
        <a:spcAft>
          <a:spcPct val="0"/>
        </a:spcAft>
        <a:buClr>
          <a:schemeClr val="tx2"/>
        </a:buClr>
        <a:buSzPct val="85000"/>
        <a:buChar char="•"/>
        <a:defRPr sz="2000">
          <a:solidFill>
            <a:schemeClr val="tx2"/>
          </a:solidFill>
          <a:latin typeface="+mn-lt"/>
        </a:defRPr>
      </a:lvl4pPr>
      <a:lvl5pPr marL="2057400" indent="-228600" algn="l" rtl="0" eaLnBrk="1" fontAlgn="base" hangingPunct="1">
        <a:spcBef>
          <a:spcPct val="20000"/>
        </a:spcBef>
        <a:spcAft>
          <a:spcPct val="0"/>
        </a:spcAft>
        <a:buClr>
          <a:schemeClr val="accent1"/>
        </a:buClr>
        <a:buSzPct val="85000"/>
        <a:buChar char="•"/>
        <a:defRPr sz="2000">
          <a:solidFill>
            <a:schemeClr val="tx2"/>
          </a:solidFill>
          <a:latin typeface="+mn-lt"/>
        </a:defRPr>
      </a:lvl5pPr>
      <a:lvl6pPr marL="2514600" indent="-228600" algn="l" rtl="0" eaLnBrk="1" fontAlgn="base" hangingPunct="1">
        <a:spcBef>
          <a:spcPct val="20000"/>
        </a:spcBef>
        <a:spcAft>
          <a:spcPct val="0"/>
        </a:spcAft>
        <a:buClr>
          <a:schemeClr val="accent1"/>
        </a:buClr>
        <a:buSzPct val="85000"/>
        <a:buChar char="•"/>
        <a:defRPr sz="2000">
          <a:solidFill>
            <a:schemeClr val="tx2"/>
          </a:solidFill>
          <a:latin typeface="+mn-lt"/>
        </a:defRPr>
      </a:lvl6pPr>
      <a:lvl7pPr marL="2971800" indent="-228600" algn="l" rtl="0" eaLnBrk="1" fontAlgn="base" hangingPunct="1">
        <a:spcBef>
          <a:spcPct val="20000"/>
        </a:spcBef>
        <a:spcAft>
          <a:spcPct val="0"/>
        </a:spcAft>
        <a:buClr>
          <a:schemeClr val="accent1"/>
        </a:buClr>
        <a:buSzPct val="85000"/>
        <a:buChar char="•"/>
        <a:defRPr sz="2000">
          <a:solidFill>
            <a:schemeClr val="tx2"/>
          </a:solidFill>
          <a:latin typeface="+mn-lt"/>
        </a:defRPr>
      </a:lvl7pPr>
      <a:lvl8pPr marL="3429000" indent="-228600" algn="l" rtl="0" eaLnBrk="1" fontAlgn="base" hangingPunct="1">
        <a:spcBef>
          <a:spcPct val="20000"/>
        </a:spcBef>
        <a:spcAft>
          <a:spcPct val="0"/>
        </a:spcAft>
        <a:buClr>
          <a:schemeClr val="accent1"/>
        </a:buClr>
        <a:buSzPct val="85000"/>
        <a:buChar char="•"/>
        <a:defRPr sz="2000">
          <a:solidFill>
            <a:schemeClr val="tx2"/>
          </a:solidFill>
          <a:latin typeface="+mn-lt"/>
        </a:defRPr>
      </a:lvl8pPr>
      <a:lvl9pPr marL="3886200" indent="-228600" algn="l" rtl="0" eaLnBrk="1" fontAlgn="base" hangingPunct="1">
        <a:spcBef>
          <a:spcPct val="20000"/>
        </a:spcBef>
        <a:spcAft>
          <a:spcPct val="0"/>
        </a:spcAft>
        <a:buClr>
          <a:schemeClr val="accent1"/>
        </a:buClr>
        <a:buSzPct val="85000"/>
        <a:buChar char="•"/>
        <a:defRPr sz="2000">
          <a:solidFill>
            <a:schemeClr val="tx2"/>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xmlns="" id="{39D91BE5-9C89-495F-A288-AE94866EF7A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xmlns="" id="{BDBB1C9C-D215-454B-91A4-7A53AB4142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xmlns="" id="{0FD3DB5A-505D-4F21-AA21-E3EE0535CDD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47AF7A-46E6-4E4C-B735-50C53117E72D}" type="datetimeFigureOut">
              <a:rPr lang="fr-FR" smtClean="0"/>
              <a:pPr/>
              <a:t>17/05/2018</a:t>
            </a:fld>
            <a:endParaRPr lang="fr-FR"/>
          </a:p>
        </p:txBody>
      </p:sp>
      <p:sp>
        <p:nvSpPr>
          <p:cNvPr id="5" name="Espace réservé du pied de page 4">
            <a:extLst>
              <a:ext uri="{FF2B5EF4-FFF2-40B4-BE49-F238E27FC236}">
                <a16:creationId xmlns:a16="http://schemas.microsoft.com/office/drawing/2014/main" xmlns="" id="{60C960F2-1559-41CE-B764-03A4CA225D9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xmlns="" id="{68045A51-6607-4506-9D1C-C416575084C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7EE256-9E77-4989-89E1-9505FB417D1F}" type="slidenum">
              <a:rPr lang="fr-FR" smtClean="0"/>
              <a:pPr/>
              <a:t>‹N°›</a:t>
            </a:fld>
            <a:endParaRPr lang="fr-FR"/>
          </a:p>
        </p:txBody>
      </p:sp>
    </p:spTree>
    <p:extLst>
      <p:ext uri="{BB962C8B-B14F-4D97-AF65-F5344CB8AC3E}">
        <p14:creationId xmlns:p14="http://schemas.microsoft.com/office/powerpoint/2010/main" val="1005781698"/>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AutoShape 2" descr="data:image/jpeg;base64,/9j/4AAQSkZJRgABAQAAAQABAAD/2wCEAAkGBwgHBgkIBwgKCgkLDRYPDQwMDRsUFRAWIB0iIiAdHx8kKDQsJCYxJx8fLT0tMTU3Ojo6Iys/RD84QzQ5OjcBCgoKDQwNGg8PGjclHyU3Nzc3Nzc3Nzc3Nzc3Nzc3Nzc3Nzc3Nzc3Nzc3Nzc3Nzc3Nzc3Nzc3Nzc3Nzc3Nzc3N//AABEIAFwATAMBIgACEQEDEQH/xAAbAAACAwEBAQAAAAAAAAAAAAAEBQIDBgAHAf/EAEEQAAIBAgQDAwgGCAYDAAAAAAECAwQRAAUSIQYxQRRRYRMiNHFzk7HRI0JSVIGhMkOCkcHh8PEVM2Jkg5IHJCX/xAAYAQEBAQEBAAAAAAAAAAAAAAAAAQIFBP/EACQRAAICAgAEBwAAAAAAAAAAAAABAhEDIQUiMsEEEhMxcaGx/9oADAMBAAIRAxEAPwD2KgoqU0NP/wCtD/lL+rHcMEdipPu0PuxjqD0Gn9kvwGL8ALqlsspaulpp4YEkqiyw3jHnsBqK+uwJ/A4K7FSfdofdjGZ/8jZQ2dZIhpTKavLZxWwCFrM0iK2lb9Lkgfnh5SV0k1JCxikSRkBKyr54Pio6942t3YzKSjthKwrsVJ92h92Md2Kk+7Q+7GBxUSN9Yj1Mu3xxNqhkJ0uHQdf5jl+7GfVjVlplWYtlmW0rVNXDAkYKqPoxdmYgKo8SSAPXgrsVJ92h92MZDibL5uIeKMkgkjqkosvkFezg/RvIjLpXbmbFj4WH2sbRHVxdTfG009ohV2Kk+7Q+7GM3xHSUwrktTwj6Ifqx3nGrxm+JPTk9kPicUDyg9Bp/ZL8BiWoy30m0Y5sOZ9XzxXSp5TLYE1Mt4k3XnyGPipYyeUJEKn6x5gD8hz/rmBPT5ZDHGNEJFrgcx4fP++FWXVcsnEOaZZmCRloxHUUrKthJCy6TcX3YOrX8CvK+GdNXU86rofSWAIVwVYg8tjvhLxd/86fLuIl2FBL5OqPfTS2V7+CsI39SHvwoGjsMVVPkUiaWoKqkalmcm2kDcm/TF2M3xm3bYaPh+NiGzaXyc1juKZfOmP4rZL98gwARwxPW5jk1NmNUqRPOHkhiCW0ws14w3+rRpvy3vthp+mxZPMlXmD1+Y8f5jFrPHCg1MsajYXNhgeOohq2YRMRIgDKSpFweovzG35erABEcmsG4sw/SB6Yz3EnpyeyHxOHUETag7F1dSQwvcEf1bCXiT05PZD4nADyg9Bp/ZL8BinN42qctnjgUSsR/lgjz7G5Xfbe1vxx9jVnyZURtLNTABu46eeAMtd1rpUjp7J5FCQCALm9ifw9eACEMdfTQ1Uck0lOW1NEwsRY9RzuCOXrwr40r9fDGZogASSHTc76lYgEEEdVJ/DnbGgj008RaUqupixtyue7+t8Y/j+Of/AZ3i+hi1h5UlQEurMt7EHYhtO/dcW6jM+l0bx5IY5qeTpW38GHi4qz+GJIo81nCIoVRpU2A2G5F8OODM4razipKnMKlqiRaSSNS4A80kG2w2uQLnwF+WEeT1lDTRzrWU4lMg0qbEkDrfflsPHF/CKzS8RUxpnSIjUz6l1AppOpR42uOtu48sc7DLK8tO6X2dXNx3hGbG8eKPNLS5V79j1xmFa0WgOkyG4dPqqR4jr3Ec+m2KYyJ87XyQdxSo6yzta120+YP+oJt3C/PBlGVjvG6MkjsXOq3nE7m1ieWI1CywU9T5FLhgzKUIBDEdb+PXHTOOGAqb6SD32xnOJPTk9kPicGZGCzLIEEYMCkqOtybH8j+/AfEnpyeyHxOAHdGofLoVYXDQqCPwwDl8kau8kchmdi0bkLYkq5VVt4aX8OZ2GC4plpsoSdwxWKnDsFFyQFvtjHcMvmtIMyqauGZ4oJ5HWEwkz8lYkhb6iwcmyg73sWvbEd2LNFSU0OX1MsszuZJJmkZpZS2hSNlW/6KC9tttr9cWZtlT5vK0NTKjZZJT6WiVSJPKagQwblbYbW5geOD6aWOvoop/JyIkyK4SZCjrcXsVO4PwwIFhyHLaypqq2olpoQ9Q7TlT5JALkCwGwt1ud+eKRpNUzzHMeDqg57VZdkharSmWMyvKVTybOGIUnqQACbDk67b40HCHDMDZCmb5bUscyqKVhEahfMp5CCGVlG9w11O/Q40nB1HUU+TCpr00V+YSNWVSnmjvuE/YXSn7OKMmvlXE+Z5S21PWD/EaTuuTpnUep9L/wDLjChFOzyY/A4Mc/PFb/BtVsgpkgqXR5CULA2AaxFzboNv4YGoafsFHPDGZ2WZ5HiaVy5F72W53A7h0Fhgqhy4UjyyPU1FTJJIzhp2BKA/VWwFgOXfbrgTMq15aqbLoKWdnSDyzSGJhEe5Q9rE3HK9/wA7bPYX5UIA9QIJdYiYRhQLBAQHA8dnGFnEnpyeyHxOA+B5K6OrzOHMxI0slTIySrHphkCNoJXckHlz6AbnoZxJ6cnsh8TiRbrYux3RqHy6BWAKmFQQRcEWwmoMnnosyE6VkjKFMZhdvMjjH6OkdbWAJJNwelhh3Qeg0/sl+AxZJGsgsRy5HuxQQimDWVtmPLuPqwg4sYZhW5ZkIb6Ook7XWD/bQkMQfBnMa+ILYcmEo3nDVH1Ci4PrHy/LFVM8EjyFoJllRiNZQ6iL7bje1gMZi3W0VmTnzXPmkMqCdYpnKxAwuOfIcsQranMEohmtYsva8kqBVENGQXpiCsy8t/MJa3eq42RmdNtd9+kg29dxiQ0SIRMGkB2IBLg+BA2/DEU03XYUEiaMxCVXUxsAQwOxB5YBzIS1VJLBDIIWkQqCdiAebeFgb2/fiNO6zB2hhljs9lDJba29ug3wVFTAbvY+A/j34NyukhoByLK+wK5eaSdiAkcsxu4jG4W9hfck3tc9b4C4k9OT2Q+JxpBjN8SenJ7IfE42QcU8ppokgmjkvGoUMkbOGA5HYbeo/wA8Wdri+zP7h/lgjHYAH7XF9mf3D/LHdri+xP7h/lgjHYApjqIpSwVrMu5VgVIHfY74iKyEi6+UcdGSJ2B9RAscVZjEknZ9Q/WgHxB5g+B7sG4AH7XF9mf3D/LHdri+zP7h/lgjHYAHNZEPqz+4f5YX12WyZlMJ2YwALpVStyR3nfbny/thxjsAf//Z"/>
          <p:cNvSpPr>
            <a:spLocks noChangeAspect="1" noChangeArrowheads="1"/>
          </p:cNvSpPr>
          <p:nvPr/>
        </p:nvSpPr>
        <p:spPr bwMode="auto">
          <a:xfrm>
            <a:off x="1679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6388" name="AutoShape 4" descr="data:image/jpeg;base64,/9j/4AAQSkZJRgABAQAAAQABAAD/2wCEAAkGBwgHBgkIBwgKCgkLDRYPDQwMDRsUFRAWIB0iIiAdHx8kKDQsJCYxJx8fLT0tMTU3Ojo6Iys/RD84QzQ5OjcBCgoKDQwNGg8PGjclHyU3Nzc3Nzc3Nzc3Nzc3Nzc3Nzc3Nzc3Nzc3Nzc3Nzc3Nzc3Nzc3Nzc3Nzc3Nzc3Nzc3N//AABEIAFwATAMBIgACEQEDEQH/xAAbAAACAwEBAQAAAAAAAAAAAAAEBQIDBgAHAf/EAEEQAAIBAgQDAwgGCAYDAAAAAAECAwQRAAUSIQYxQRRRYRMiNHFzk7HRI0JSVIGhMkOCkcHh8PEVM2Jkg5IHJCX/xAAYAQEBAQEBAAAAAAAAAAAAAAAAAQIFBP/EACQRAAICAgAEBwAAAAAAAAAAAAABAhEDIQUiMsEEEhMxcaGx/9oADAMBAAIRAxEAPwD2KgoqU0NP/wCtD/lL+rHcMEdipPu0PuxjqD0Gn9kvwGL8ALqlsspaulpp4YEkqiyw3jHnsBqK+uwJ/A4K7FSfdofdjGZ/8jZQ2dZIhpTKavLZxWwCFrM0iK2lb9Lkgfnh5SV0k1JCxikSRkBKyr54Pio6942t3YzKSjthKwrsVJ92h92Md2Kk+7Q+7GBxUSN9Yj1Mu3xxNqhkJ0uHQdf5jl+7GfVjVlplWYtlmW0rVNXDAkYKqPoxdmYgKo8SSAPXgrsVJ92h92MZDibL5uIeKMkgkjqkosvkFezg/RvIjLpXbmbFj4WH2sbRHVxdTfG009ohV2Kk+7Q+7GM3xHSUwrktTwj6Ifqx3nGrxm+JPTk9kPicUDyg9Bp/ZL8BiWoy30m0Y5sOZ9XzxXSp5TLYE1Mt4k3XnyGPipYyeUJEKn6x5gD8hz/rmBPT5ZDHGNEJFrgcx4fP++FWXVcsnEOaZZmCRloxHUUrKthJCy6TcX3YOrX8CvK+GdNXU86rofSWAIVwVYg8tjvhLxd/86fLuIl2FBL5OqPfTS2V7+CsI39SHvwoGjsMVVPkUiaWoKqkalmcm2kDcm/TF2M3xm3bYaPh+NiGzaXyc1juKZfOmP4rZL98gwARwxPW5jk1NmNUqRPOHkhiCW0ws14w3+rRpvy3vthp+mxZPMlXmD1+Y8f5jFrPHCg1MsajYXNhgeOohq2YRMRIgDKSpFweovzG35erABEcmsG4sw/SB6Yz3EnpyeyHxOHUETag7F1dSQwvcEf1bCXiT05PZD4nADyg9Bp/ZL8BinN42qctnjgUSsR/lgjz7G5Xfbe1vxx9jVnyZURtLNTABu46eeAMtd1rpUjp7J5FCQCALm9ifw9eACEMdfTQ1Uck0lOW1NEwsRY9RzuCOXrwr40r9fDGZogASSHTc76lYgEEEdVJ/DnbGgj008RaUqupixtyue7+t8Y/j+Of/AZ3i+hi1h5UlQEurMt7EHYhtO/dcW6jM+l0bx5IY5qeTpW38GHi4qz+GJIo81nCIoVRpU2A2G5F8OODM4razipKnMKlqiRaSSNS4A80kG2w2uQLnwF+WEeT1lDTRzrWU4lMg0qbEkDrfflsPHF/CKzS8RUxpnSIjUz6l1AppOpR42uOtu48sc7DLK8tO6X2dXNx3hGbG8eKPNLS5V79j1xmFa0WgOkyG4dPqqR4jr3Ec+m2KYyJ87XyQdxSo6yzta120+YP+oJt3C/PBlGVjvG6MkjsXOq3nE7m1ieWI1CywU9T5FLhgzKUIBDEdb+PXHTOOGAqb6SD32xnOJPTk9kPicGZGCzLIEEYMCkqOtybH8j+/AfEnpyeyHxOAHdGofLoVYXDQqCPwwDl8kau8kchmdi0bkLYkq5VVt4aX8OZ2GC4plpsoSdwxWKnDsFFyQFvtjHcMvmtIMyqauGZ4oJ5HWEwkz8lYkhb6iwcmyg73sWvbEd2LNFSU0OX1MsszuZJJmkZpZS2hSNlW/6KC9tttr9cWZtlT5vK0NTKjZZJT6WiVSJPKagQwblbYbW5geOD6aWOvoop/JyIkyK4SZCjrcXsVO4PwwIFhyHLaypqq2olpoQ9Q7TlT5JALkCwGwt1ud+eKRpNUzzHMeDqg57VZdkharSmWMyvKVTybOGIUnqQACbDk67b40HCHDMDZCmb5bUscyqKVhEahfMp5CCGVlG9w11O/Q40nB1HUU+TCpr00V+YSNWVSnmjvuE/YXSn7OKMmvlXE+Z5S21PWD/EaTuuTpnUep9L/wDLjChFOzyY/A4Mc/PFb/BtVsgpkgqXR5CULA2AaxFzboNv4YGoafsFHPDGZ2WZ5HiaVy5F72W53A7h0Fhgqhy4UjyyPU1FTJJIzhp2BKA/VWwFgOXfbrgTMq15aqbLoKWdnSDyzSGJhEe5Q9rE3HK9/wA7bPYX5UIA9QIJdYiYRhQLBAQHA8dnGFnEnpyeyHxOA+B5K6OrzOHMxI0slTIySrHphkCNoJXckHlz6AbnoZxJ6cnsh8TiRbrYux3RqHy6BWAKmFQQRcEWwmoMnnosyE6VkjKFMZhdvMjjH6OkdbWAJJNwelhh3Qeg0/sl+AxZJGsgsRy5HuxQQimDWVtmPLuPqwg4sYZhW5ZkIb6Ook7XWD/bQkMQfBnMa+ILYcmEo3nDVH1Ci4PrHy/LFVM8EjyFoJllRiNZQ6iL7bje1gMZi3W0VmTnzXPmkMqCdYpnKxAwuOfIcsQranMEohmtYsva8kqBVENGQXpiCsy8t/MJa3eq42RmdNtd9+kg29dxiQ0SIRMGkB2IBLg+BA2/DEU03XYUEiaMxCVXUxsAQwOxB5YBzIS1VJLBDIIWkQqCdiAebeFgb2/fiNO6zB2hhljs9lDJba29ug3wVFTAbvY+A/j34NyukhoByLK+wK5eaSdiAkcsxu4jG4W9hfck3tc9b4C4k9OT2Q+JxpBjN8SenJ7IfE42QcU8ppokgmjkvGoUMkbOGA5HYbeo/wA8Wdri+zP7h/lgjHYAH7XF9mf3D/LHdri+xP7h/lgjHYApjqIpSwVrMu5VgVIHfY74iKyEi6+UcdGSJ2B9RAscVZjEknZ9Q/WgHxB5g+B7sG4AH7XF9mf3D/LHdri+zP7h/lgjHYAHNZEPqz+4f5YX12WyZlMJ2YwALpVStyR3nfbny/thxjsAf//Z"/>
          <p:cNvSpPr>
            <a:spLocks noChangeAspect="1" noChangeArrowheads="1"/>
          </p:cNvSpPr>
          <p:nvPr/>
        </p:nvSpPr>
        <p:spPr bwMode="auto">
          <a:xfrm>
            <a:off x="1679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6392" name="AutoShape 8" descr="data:image/jpeg;base64,/9j/4AAQSkZJRgABAQAAAQABAAD/2wCEAAkGBwgHBgkIBwgKCgkLDRYPDQwMDRsUFRAWIB0iIiAdHx8kKDQsJCYxJx8fLT0tMTU3Ojo6Iys/RD84QzQ5OjcBCgoKDQwNGg8PGjclHyU3Nzc3Nzc3Nzc3Nzc3Nzc3Nzc3Nzc3Nzc3Nzc3Nzc3Nzc3Nzc3Nzc3Nzc3Nzc3Nzc3N//AABEIAGEAYQMBIgACEQEDEQH/xAAcAAEAAwEBAQEBAAAAAAAAAAAABAUGAwcBAgj/xAA+EAABAwMCBAQDBgQDCQEAAAABAgMEAAUREiEGMUFRE2FxgRQiMgcjQpGhwRUzYpJSgrEkJTVDU1Ry0fAW/8QAGQEBAAMBAQAAAAAAAAAAAAAAAAECBAMF/8QAJhEAAgIBAwMDBQAAAAAAAAAAAAECEQMEEiEFQVETwfAUMXGBof/aAAwDAQACEQMRAD8A9xpSlAKiSLjGjTosJ5wIelhfgg8lFOCRnvg5x2B7VLrD/atapNytMGRbpfw0y3STLbWD82EoVkJ99Pl32oEbilUNv4kiP2aNNW+hwuNpKloGEFW2cE+Z5AkjlVa5x1CUoCOsOZUlIDbSl5ySNs6Sdwc4Bx7jIGwpWSY4zYcYD5I8IuhrJbKR9BWTnJwkAKBPdJ8s2kTiKBKjl1LoACErON9IUMpJ6pyP8QFASnbvDbvTFoLmZrzC3w2OiEkDJ7ZJ274Pap9eb/Z/blzeLbrxW5O+KbmpU3Gzj+WlQAKQPw7bduu+a9IoiWqFKUoQKUpQClKr7vNXFbQhpl9xx04HhNFZH7A+u35UB+pk7w1FpjCnRzJ5J9e58v8A40suQhCw0UrkyXx8rKN1uD/QJ8zgCufxL7hREixiJy9X3bpBDSQSCtwgnbI75J9yL21Wxq3oUdRdkuYL0hf1OH9h2A2FAYwWld04mdiyNUeSxFaW4l1wrQoHKdTaQRnkU7kDc/KcmtRF4ahMoSHHJDpAx/MLY/tRgVB4t/3ZcLXxAnZEdz4aWR/0XCBk+itJ96045DFVT5aJa7la5YoK04CHU+jyj+hOD71l7zaYdgkwpafEcLkhLTTLOErWs4I25bafw6diQc5xW7PKsiD/ABvj3vEsjWPIyHBv+ScfrSTr7BI7xmDHaajvxxGd3WEoPy6jkqKVDG+Sex51aw55SUtSzz2S7jAJ7K7H9D5bCpz7DchotPJCkHp+47HzqhuCVwGnS8kvICFKQcDLgAJKT01Y9j+YFiDRUqptMt0OiI+y+kadTS3E527FQyDzGN8/lvbUApSlAKUrhLlsQmS9KcDbYIGT1J5ADqT2oCsf+GsTYDDa1vzX9JWTqUVEcz5ADlURPEaYDTX8QdZfS4UpacZOHHMkAHR157kH2HKpF6bFzgty7c6hTkZzxEnGc4+pOOhxt35jbOar4Sm5rEW5R2G23jhY1J5/4kk9j374ONsUBobtEYuFrlxJZAYeaUhZPQEc/bnWZ4R4vtirFHaul3hNy42WHC4+kaynYLGTuCMHNdLnfHFLfCUPBtLKvFbwCACFDHfVgFW2xCfMGvCUjOkAZPQCs2fL6bTR7XSemR10Z7pVtr+2f0JO4ysEaE++3doL6221KS02+lSlkDYAA9a4/Z9ELPDrUt1aXJNwUqW+4k51KWc14NJjuRZDkd5Ol1tZSodiK9c4Nu643D9pYb8TS3GUtQCRpPzHn135DHUHnUYM3qyst1TpcNFijKE925mrlXrEx6FFSjx2VYX4ysYGAdSU81Dfyrlbbg1c1vWyX96sNhYcAAS6g4woY5HJ/ceUef4L63J02Oghts6UqQFFCAMn3Pl5VF4XLkqXJv0tSGYwQW2wo4wn5SrJ7Ag+5VWo8M1UZkR47TKVKUG0BIKjuQB1rrUaHPizgsxHkO+GrSsA7pPPBHMVJoBSlKAVScWNpNuQ4o48N0EbZzqBTy/zVd1AvcMTrc414oZUMKQ4eSVA7GgM7wy/MisSm1hpxZX9YJCUrycjHPZOjHfuKmuusw45ckvJQhJ+ZxZxkk/6k9B7VCjIasMdbMqQFKBSpxQyol1Q3QkczsAQOeDX4ssFyO7AXLS8p4ylOOfFrClMgoVoQOgxlAwOvnk0BwubcyRbJa2I8qCZSNaHzoyVJBwSk55pBBChyONjvXmtinJtM9EpKCUAHU2kD5+wOfPG/MV7ZxNEuMyMwzbQ0Urc0v61lJSgpI1J7kZzg/ntv5jxhwYqwKZXFk/ENyXw0wxp+9yeQ22Prt0rNqcSyxqS4Mmqlq4pfTya8pOr/K7lNxFdf41KQ+pGhISPusDCVdcHG+ccz3xWx4ObnNwUIdbfnuvMtOIaZS2lLLCSfCSSogfVqPMk437Vm+HOFpN5ujkGQswFoaD2l5s61IJxlIOOteoWG0SrPdFR20INsRDbbQ8pzLilhSjgjpjUfXI7VXSYI4Y7YKkiNLPWTt6iTrsm/bsApuQhxtXzDdDiDzHcHtUa8y5LHDj8cJC3UI0oez9RH05Hcq0jYdc7dJHFjKXo8gtvLZeSzhD0c/eIXn5f1xsdjUKanxYLMJzU0pTzDLwWcKbBUOvnjAPUnNazYdOEEL/iksqKR4TCG1hIIBUVKPUknGDv/VWtrP8ADVtVb5U7x5SHn1FI0I/A2M6c+ZrQUApSlAKq+KFlvh6esMqe0sklCOZHXHoMn2q0qk4wgmfZHEJTr8NxDpb8Tw9aUqBI1ZGNs4PfFCJNpcGV4WvUae/BuExSkraQUueKkgJWrA1jO2MIGeoyo9DjeSIceV860fPjAWk4OP3HkdqwPDQs89mbY5FtU9bNGW/imzqcaDijy66FKAzz3B9PQIUdiJEZjxQEsNIShsA5wkDbf0oVg7iRbcm4MvOsygyqMkDwXUOEqV3ykjbp1NZkH/8AQfaKVfVDsbeB2Lyuf/r/AC1puILm3ZrPLuDuMMNkpB/Erkke5IFZrgJty3WQLdbCpctfxMhbitJJVuOQPQj3zXOXMlH9/PnY7LhNnbjbNpuFq4kbGExXfAlkdWV7ZPof1NaK5rnfCg2pth51RGzrpbGnHMEA+VV14ebuFrkRJzKUsSEeEpSVaijOwVyHI4PtUf7P7g7KsQiS9plucVEfTnqnYfp18jRcTryHzG/BYwbK2gIduChKkj5iVZ0JP9KeQ9efnVPxdNjLebZQtRUhKi/4P1+GkhawP7NOe6sDfONcax9xj2nhO1XB6z29lDsp0BxO58Z1RwE78zuT5DNdDm3SIn2f3aTdb5e3ZTQbVlKdKlDUMKWAMeSSn39a3YrA8C25RupmOxBFeYaWl/X/ADHXXFZUrto22xW+oVx3t5FKUoXFfFJCklKhkHmK+0oCvUwIjod8EOtpBCV6dTjQ646lPpv69K63S57cpuM9HCg6CpD7GVMOY3OT/wAs/oT0zWhqK7D+cuxXCw4TlWBlKz/Unr6jB86Az3F9qn8RJhw2UJRDakpXNSpeFLA5JT0Ox6kcxUr4WYiQpHxSWUqKi20GNStPsrfGelftuHfWrq8+3MZMd9SSpp35kNgIx8gCQoEkAnKlAb7b7dJ8B+do+Ntluk6AQlS3lApzjOPkOOQ/Kq7UnZN8URTbZrsZbDs9S1KQUlIjADSduqs++a5QrVNtfEcu7ICTDlsNpkNkgLLo21gcsY3OT1NdINgEGQiRDs9tZfbzpeMha1DOf6exPWut5tl9uUJbDd1biatv9kb0K/vUF7eiR60cUxbJV2lzWm0ojRHHXnQfDbQrAyMfWv8ACN+nbnVbAduD6nGokluS6SErfS2BGiYzkN9Vq39Nt8YwbI2uRN/4tK8Rr/tmAUNn/wAjzV+g8qs220NNpbbQlCEjCUpGABViCPboDMBkoaKlLWdTjqzlbiupUal0pQClKUApSlAKUpQChpSgPgr7SlAKUpQClKUApSlAf//Z"/>
          <p:cNvSpPr>
            <a:spLocks noChangeAspect="1" noChangeArrowheads="1"/>
          </p:cNvSpPr>
          <p:nvPr/>
        </p:nvSpPr>
        <p:spPr bwMode="auto">
          <a:xfrm>
            <a:off x="1679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6394" name="AutoShape 10" descr="data:image/jpeg;base64,/9j/4AAQSkZJRgABAQAAAQABAAD/2wCEAAkGBwgHBgkIBwgKCgkLDRYPDQwMDRsUFRAWIB0iIiAdHx8kKDQsJCYxJx8fLT0tMTU3Ojo6Iys/RD84QzQ5OjcBCgoKDQwNGg8PGjclHyU3Nzc3Nzc3Nzc3Nzc3Nzc3Nzc3Nzc3Nzc3Nzc3Nzc3Nzc3Nzc3Nzc3Nzc3Nzc3Nzc3N//AABEIAGEAYQMBIgACEQEDEQH/xAAcAAEAAwEBAQEBAAAAAAAAAAAABAUGAwcBAgj/xAA+EAABAwMCBAQDBgQDCQEAAAABAgMEAAUREiEGMUFRE2FxgRQiMgcjQpGhwRUzYpJSgrEkJTVDU1Ry0fAW/8QAGQEBAAMBAQAAAAAAAAAAAAAAAAECBAMF/8QAJhEAAgIBAwMDBQAAAAAAAAAAAAECEQMEEiEFQVETwfAUMXGBof/aAAwDAQACEQMRAD8A9xpSlAKiSLjGjTosJ5wIelhfgg8lFOCRnvg5x2B7VLrD/atapNytMGRbpfw0y3STLbWD82EoVkJ99Pl32oEbilUNv4kiP2aNNW+hwuNpKloGEFW2cE+Z5AkjlVa5x1CUoCOsOZUlIDbSl5ySNs6Sdwc4Bx7jIGwpWSY4zYcYD5I8IuhrJbKR9BWTnJwkAKBPdJ8s2kTiKBKjl1LoACErON9IUMpJ6pyP8QFASnbvDbvTFoLmZrzC3w2OiEkDJ7ZJ274Pap9eb/Z/blzeLbrxW5O+KbmpU3Gzj+WlQAKQPw7bduu+a9IoiWqFKUoQKUpQClKr7vNXFbQhpl9xx04HhNFZH7A+u35UB+pk7w1FpjCnRzJ5J9e58v8A40suQhCw0UrkyXx8rKN1uD/QJ8zgCufxL7hREixiJy9X3bpBDSQSCtwgnbI75J9yL21Wxq3oUdRdkuYL0hf1OH9h2A2FAYwWld04mdiyNUeSxFaW4l1wrQoHKdTaQRnkU7kDc/KcmtRF4ahMoSHHJDpAx/MLY/tRgVB4t/3ZcLXxAnZEdz4aWR/0XCBk+itJ96045DFVT5aJa7la5YoK04CHU+jyj+hOD71l7zaYdgkwpafEcLkhLTTLOErWs4I25bafw6diQc5xW7PKsiD/ABvj3vEsjWPIyHBv+ScfrSTr7BI7xmDHaajvxxGd3WEoPy6jkqKVDG+Sex51aw55SUtSzz2S7jAJ7K7H9D5bCpz7DchotPJCkHp+47HzqhuCVwGnS8kvICFKQcDLgAJKT01Y9j+YFiDRUqptMt0OiI+y+kadTS3E527FQyDzGN8/lvbUApSlAKUrhLlsQmS9KcDbYIGT1J5ADqT2oCsf+GsTYDDa1vzX9JWTqUVEcz5ADlURPEaYDTX8QdZfS4UpacZOHHMkAHR157kH2HKpF6bFzgty7c6hTkZzxEnGc4+pOOhxt35jbOar4Sm5rEW5R2G23jhY1J5/4kk9j374ONsUBobtEYuFrlxJZAYeaUhZPQEc/bnWZ4R4vtirFHaul3hNy42WHC4+kaynYLGTuCMHNdLnfHFLfCUPBtLKvFbwCACFDHfVgFW2xCfMGvCUjOkAZPQCs2fL6bTR7XSemR10Z7pVtr+2f0JO4ysEaE++3doL6221KS02+lSlkDYAA9a4/Z9ELPDrUt1aXJNwUqW+4k51KWc14NJjuRZDkd5Ol1tZSodiK9c4Nu643D9pYb8TS3GUtQCRpPzHn135DHUHnUYM3qyst1TpcNFijKE925mrlXrEx6FFSjx2VYX4ysYGAdSU81Dfyrlbbg1c1vWyX96sNhYcAAS6g4woY5HJ/ceUef4L63J02Oghts6UqQFFCAMn3Pl5VF4XLkqXJv0tSGYwQW2wo4wn5SrJ7Ag+5VWo8M1UZkR47TKVKUG0BIKjuQB1rrUaHPizgsxHkO+GrSsA7pPPBHMVJoBSlKAVScWNpNuQ4o48N0EbZzqBTy/zVd1AvcMTrc414oZUMKQ4eSVA7GgM7wy/MisSm1hpxZX9YJCUrycjHPZOjHfuKmuusw45ckvJQhJ+ZxZxkk/6k9B7VCjIasMdbMqQFKBSpxQyol1Q3QkczsAQOeDX4ssFyO7AXLS8p4ylOOfFrClMgoVoQOgxlAwOvnk0BwubcyRbJa2I8qCZSNaHzoyVJBwSk55pBBChyONjvXmtinJtM9EpKCUAHU2kD5+wOfPG/MV7ZxNEuMyMwzbQ0Urc0v61lJSgpI1J7kZzg/ntv5jxhwYqwKZXFk/ENyXw0wxp+9yeQ22Prt0rNqcSyxqS4Mmqlq4pfTya8pOr/K7lNxFdf41KQ+pGhISPusDCVdcHG+ccz3xWx4ObnNwUIdbfnuvMtOIaZS2lLLCSfCSSogfVqPMk437Vm+HOFpN5ujkGQswFoaD2l5s61IJxlIOOteoWG0SrPdFR20INsRDbbQ8pzLilhSjgjpjUfXI7VXSYI4Y7YKkiNLPWTt6iTrsm/bsApuQhxtXzDdDiDzHcHtUa8y5LHDj8cJC3UI0oez9RH05Hcq0jYdc7dJHFjKXo8gtvLZeSzhD0c/eIXn5f1xsdjUKanxYLMJzU0pTzDLwWcKbBUOvnjAPUnNazYdOEEL/iksqKR4TCG1hIIBUVKPUknGDv/VWtrP8ADVtVb5U7x5SHn1FI0I/A2M6c+ZrQUApSlAKq+KFlvh6esMqe0sklCOZHXHoMn2q0qk4wgmfZHEJTr8NxDpb8Tw9aUqBI1ZGNs4PfFCJNpcGV4WvUae/BuExSkraQUueKkgJWrA1jO2MIGeoyo9DjeSIceV860fPjAWk4OP3HkdqwPDQs89mbY5FtU9bNGW/imzqcaDijy66FKAzz3B9PQIUdiJEZjxQEsNIShsA5wkDbf0oVg7iRbcm4MvOsygyqMkDwXUOEqV3ykjbp1NZkH/8AQfaKVfVDsbeB2Lyuf/r/AC1puILm3ZrPLuDuMMNkpB/Erkke5IFZrgJty3WQLdbCpctfxMhbitJJVuOQPQj3zXOXMlH9/PnY7LhNnbjbNpuFq4kbGExXfAlkdWV7ZPof1NaK5rnfCg2pth51RGzrpbGnHMEA+VV14ebuFrkRJzKUsSEeEpSVaijOwVyHI4PtUf7P7g7KsQiS9plucVEfTnqnYfp18jRcTryHzG/BYwbK2gIduChKkj5iVZ0JP9KeQ9efnVPxdNjLebZQtRUhKi/4P1+GkhawP7NOe6sDfONcax9xj2nhO1XB6z29lDsp0BxO58Z1RwE78zuT5DNdDm3SIn2f3aTdb5e3ZTQbVlKdKlDUMKWAMeSSn39a3YrA8C25RupmOxBFeYaWl/X/ADHXXFZUrto22xW+oVx3t5FKUoXFfFJCklKhkHmK+0oCvUwIjod8EOtpBCV6dTjQ646lPpv69K63S57cpuM9HCg6CpD7GVMOY3OT/wAs/oT0zWhqK7D+cuxXCw4TlWBlKz/Unr6jB86Az3F9qn8RJhw2UJRDakpXNSpeFLA5JT0Ox6kcxUr4WYiQpHxSWUqKi20GNStPsrfGelftuHfWrq8+3MZMd9SSpp35kNgIx8gCQoEkAnKlAb7b7dJ8B+do+Ntluk6AQlS3lApzjOPkOOQ/Kq7UnZN8URTbZrsZbDs9S1KQUlIjADSduqs++a5QrVNtfEcu7ICTDlsNpkNkgLLo21gcsY3OT1NdINgEGQiRDs9tZfbzpeMha1DOf6exPWut5tl9uUJbDd1biatv9kb0K/vUF7eiR60cUxbJV2lzWm0ojRHHXnQfDbQrAyMfWv8ACN+nbnVbAduD6nGokluS6SErfS2BGiYzkN9Vq39Nt8YwbI2uRN/4tK8Rr/tmAUNn/wAjzV+g8qs220NNpbbQlCEjCUpGABViCPboDMBkoaKlLWdTjqzlbiupUal0pQClKUApSlAKUpQChpSgPgr7SlAKUpQClKUApSlAf//Z"/>
          <p:cNvSpPr>
            <a:spLocks noChangeAspect="1" noChangeArrowheads="1"/>
          </p:cNvSpPr>
          <p:nvPr/>
        </p:nvSpPr>
        <p:spPr bwMode="auto">
          <a:xfrm>
            <a:off x="1679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6" name="Image 5">
            <a:extLst>
              <a:ext uri="{FF2B5EF4-FFF2-40B4-BE49-F238E27FC236}">
                <a16:creationId xmlns:a16="http://schemas.microsoft.com/office/drawing/2014/main" xmlns="" id="{D4EA7DC9-28E4-40F9-B84B-FCB2AA939ED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12455031" cy="7055391"/>
          </a:xfrm>
          <a:prstGeom prst="rect">
            <a:avLst/>
          </a:prstGeom>
        </p:spPr>
      </p:pic>
      <p:sp>
        <p:nvSpPr>
          <p:cNvPr id="13" name="Rectangle 41">
            <a:extLst>
              <a:ext uri="{FF2B5EF4-FFF2-40B4-BE49-F238E27FC236}">
                <a16:creationId xmlns:a16="http://schemas.microsoft.com/office/drawing/2014/main" xmlns="" id="{E8198A27-91CB-4FD7-AD06-1B76D3750708}"/>
              </a:ext>
            </a:extLst>
          </p:cNvPr>
          <p:cNvSpPr>
            <a:spLocks noGrp="1" noChangeArrowheads="1"/>
          </p:cNvSpPr>
          <p:nvPr>
            <p:ph type="ctrTitle"/>
          </p:nvPr>
        </p:nvSpPr>
        <p:spPr>
          <a:xfrm>
            <a:off x="711787" y="1836214"/>
            <a:ext cx="11031456" cy="1181100"/>
          </a:xfrm>
          <a:noFill/>
          <a:effectLst>
            <a:outerShdw dist="17961" dir="2700000" algn="ctr" rotWithShape="0">
              <a:srgbClr val="F8F8F8">
                <a:alpha val="50000"/>
              </a:srgbClr>
            </a:outerShdw>
          </a:effectLst>
        </p:spPr>
        <p:txBody>
          <a:bodyPr/>
          <a:lstStyle/>
          <a:p>
            <a:r>
              <a:rPr lang="fr-FR" sz="4000" dirty="0">
                <a:solidFill>
                  <a:schemeClr val="bg1"/>
                </a:solidFill>
                <a:effectLst>
                  <a:outerShdw blurRad="38100" dist="38100" dir="2700000" algn="tl">
                    <a:srgbClr val="000000">
                      <a:alpha val="43137"/>
                    </a:srgbClr>
                  </a:outerShdw>
                </a:effectLst>
              </a:rPr>
              <a:t/>
            </a:r>
            <a:br>
              <a:rPr lang="fr-FR" sz="4000" dirty="0">
                <a:solidFill>
                  <a:schemeClr val="bg1"/>
                </a:solidFill>
                <a:effectLst>
                  <a:outerShdw blurRad="38100" dist="38100" dir="2700000" algn="tl">
                    <a:srgbClr val="000000">
                      <a:alpha val="43137"/>
                    </a:srgbClr>
                  </a:outerShdw>
                </a:effectLst>
              </a:rPr>
            </a:br>
            <a:r>
              <a:rPr lang="fr-FR" sz="4000" dirty="0">
                <a:solidFill>
                  <a:schemeClr val="bg1"/>
                </a:solidFill>
                <a:effectLst>
                  <a:outerShdw blurRad="38100" dist="38100" dir="2700000" algn="tl">
                    <a:srgbClr val="000000">
                      <a:alpha val="43137"/>
                    </a:srgbClr>
                  </a:outerShdw>
                </a:effectLst>
              </a:rPr>
              <a:t>PERFORMANCE DANS LA MISE EN ŒUVRE DU PNDES EN 2017</a:t>
            </a:r>
            <a:br>
              <a:rPr lang="fr-FR" sz="4000" dirty="0">
                <a:solidFill>
                  <a:schemeClr val="bg1"/>
                </a:solidFill>
                <a:effectLst>
                  <a:outerShdw blurRad="38100" dist="38100" dir="2700000" algn="tl">
                    <a:srgbClr val="000000">
                      <a:alpha val="43137"/>
                    </a:srgbClr>
                  </a:outerShdw>
                </a:effectLst>
              </a:rPr>
            </a:br>
            <a:endParaRPr lang="fr-FR" sz="4000" dirty="0">
              <a:solidFill>
                <a:schemeClr val="bg1"/>
              </a:solidFill>
              <a:effectLst>
                <a:outerShdw blurRad="38100" dist="38100" dir="2700000" algn="tl">
                  <a:srgbClr val="000000">
                    <a:alpha val="43137"/>
                  </a:srgbClr>
                </a:outerShdw>
              </a:effectLst>
            </a:endParaRPr>
          </a:p>
        </p:txBody>
      </p:sp>
      <p:sp>
        <p:nvSpPr>
          <p:cNvPr id="14" name="ZoneTexte 13">
            <a:extLst>
              <a:ext uri="{FF2B5EF4-FFF2-40B4-BE49-F238E27FC236}">
                <a16:creationId xmlns:a16="http://schemas.microsoft.com/office/drawing/2014/main" xmlns="" id="{0F2C8F97-4AFC-4F7D-B908-8EAEA48D7C52}"/>
              </a:ext>
            </a:extLst>
          </p:cNvPr>
          <p:cNvSpPr txBox="1"/>
          <p:nvPr/>
        </p:nvSpPr>
        <p:spPr>
          <a:xfrm>
            <a:off x="1831975" y="3201285"/>
            <a:ext cx="8466083" cy="830997"/>
          </a:xfrm>
          <a:prstGeom prst="rect">
            <a:avLst/>
          </a:prstGeom>
          <a:solidFill>
            <a:schemeClr val="tx2">
              <a:lumMod val="60000"/>
              <a:lumOff val="40000"/>
            </a:schemeClr>
          </a:solidFill>
        </p:spPr>
        <p:txBody>
          <a:bodyPr wrap="square" rtlCol="0">
            <a:spAutoFit/>
          </a:bodyPr>
          <a:lstStyle/>
          <a:p>
            <a:r>
              <a:rPr lang="fr-FR" sz="2400" i="1" dirty="0">
                <a:solidFill>
                  <a:schemeClr val="bg1"/>
                </a:solidFill>
              </a:rPr>
              <a:t>SESSION ORDINAIRE DU COMITE </a:t>
            </a:r>
            <a:r>
              <a:rPr lang="fr-FR" sz="2400" i="1" dirty="0" smtClean="0">
                <a:solidFill>
                  <a:schemeClr val="bg1"/>
                </a:solidFill>
              </a:rPr>
              <a:t>NATIONAL DE PILOTAGE </a:t>
            </a:r>
            <a:r>
              <a:rPr lang="fr-FR" sz="2400" i="1" dirty="0">
                <a:solidFill>
                  <a:schemeClr val="bg1"/>
                </a:solidFill>
              </a:rPr>
              <a:t>DU PNDES</a:t>
            </a:r>
          </a:p>
        </p:txBody>
      </p:sp>
      <p:sp>
        <p:nvSpPr>
          <p:cNvPr id="15" name="ZoneTexte 14">
            <a:extLst>
              <a:ext uri="{FF2B5EF4-FFF2-40B4-BE49-F238E27FC236}">
                <a16:creationId xmlns:a16="http://schemas.microsoft.com/office/drawing/2014/main" xmlns="" id="{BB1A3C7C-4A0E-44C9-9CD5-3AF135B48BC7}"/>
              </a:ext>
            </a:extLst>
          </p:cNvPr>
          <p:cNvSpPr txBox="1"/>
          <p:nvPr/>
        </p:nvSpPr>
        <p:spPr>
          <a:xfrm rot="21073148">
            <a:off x="-2583816" y="5648529"/>
            <a:ext cx="10469880" cy="369332"/>
          </a:xfrm>
          <a:prstGeom prst="rect">
            <a:avLst/>
          </a:prstGeom>
          <a:noFill/>
        </p:spPr>
        <p:txBody>
          <a:bodyPr wrap="square" rtlCol="0">
            <a:spAutoFit/>
          </a:bodyPr>
          <a:lstStyle/>
          <a:p>
            <a:r>
              <a:rPr lang="fr-FR" dirty="0"/>
              <a:t>Ouagadougou, le 11 </a:t>
            </a:r>
            <a:r>
              <a:rPr lang="fr-FR" dirty="0" smtClean="0"/>
              <a:t>mai </a:t>
            </a:r>
            <a:r>
              <a:rPr lang="fr-FR" dirty="0"/>
              <a:t>2018 </a:t>
            </a:r>
          </a:p>
        </p:txBody>
      </p:sp>
    </p:spTree>
    <p:extLst>
      <p:ext uri="{BB962C8B-B14F-4D97-AF65-F5344CB8AC3E}">
        <p14:creationId xmlns:p14="http://schemas.microsoft.com/office/powerpoint/2010/main" val="36163718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700093"/>
            <a:ext cx="7772400" cy="1261884"/>
          </a:xfrm>
          <a:prstGeom prst="rect">
            <a:avLst/>
          </a:prstGeom>
          <a:solidFill>
            <a:schemeClr val="tx2">
              <a:lumMod val="20000"/>
              <a:lumOff val="80000"/>
            </a:schemeClr>
          </a:solidFill>
        </p:spPr>
        <p:txBody>
          <a:bodyPr wrap="square">
            <a:spAutoFit/>
          </a:bodyPr>
          <a:lstStyle/>
          <a:p>
            <a:pPr algn="just"/>
            <a:r>
              <a:rPr lang="fr-FR" sz="2200" b="0" dirty="0"/>
              <a:t>Taux d’achèvement au post-primaire (</a:t>
            </a:r>
            <a:r>
              <a:rPr lang="fr-FR" sz="3200" dirty="0"/>
              <a:t>32,95%</a:t>
            </a:r>
            <a:r>
              <a:rPr lang="fr-FR" sz="2200" b="0" dirty="0"/>
              <a:t> contre 24,24% en 2016). 554 étudiants pour 100 000hbts contre 513 en 2016. </a:t>
            </a:r>
          </a:p>
        </p:txBody>
      </p:sp>
      <p:sp>
        <p:nvSpPr>
          <p:cNvPr id="5" name="Rectangle 4"/>
          <p:cNvSpPr/>
          <p:nvPr/>
        </p:nvSpPr>
        <p:spPr>
          <a:xfrm>
            <a:off x="0" y="3196006"/>
            <a:ext cx="7772400" cy="2739211"/>
          </a:xfrm>
          <a:prstGeom prst="rect">
            <a:avLst/>
          </a:prstGeom>
          <a:solidFill>
            <a:schemeClr val="tx2">
              <a:lumMod val="20000"/>
              <a:lumOff val="80000"/>
            </a:schemeClr>
          </a:solidFill>
        </p:spPr>
        <p:txBody>
          <a:bodyPr wrap="square">
            <a:spAutoFit/>
          </a:bodyPr>
          <a:lstStyle/>
          <a:p>
            <a:pPr algn="just"/>
            <a:r>
              <a:rPr lang="fr-FR" sz="2200" b="0" dirty="0"/>
              <a:t>Amélioration des conditions d’études : </a:t>
            </a:r>
          </a:p>
          <a:p>
            <a:pPr marL="800100" lvl="1" indent="-342900" algn="just">
              <a:buFont typeface="Wingdings" panose="05000000000000000000" pitchFamily="2" charset="2"/>
              <a:buChar char="§"/>
            </a:pPr>
            <a:r>
              <a:rPr lang="fr-FR" sz="2800" dirty="0"/>
              <a:t>89,7% </a:t>
            </a:r>
            <a:r>
              <a:rPr lang="fr-FR" sz="2200" b="0" dirty="0"/>
              <a:t>des structures disposent de latrine fonctionnelle contre 85,2% en 2016, </a:t>
            </a:r>
          </a:p>
          <a:p>
            <a:pPr marL="800100" lvl="1" indent="-342900" algn="just">
              <a:buFont typeface="Wingdings" panose="05000000000000000000" pitchFamily="2" charset="2"/>
              <a:buChar char="§"/>
            </a:pPr>
            <a:r>
              <a:rPr lang="fr-FR" sz="2800" dirty="0"/>
              <a:t>77%</a:t>
            </a:r>
            <a:r>
              <a:rPr lang="fr-FR" sz="2200" b="0" dirty="0"/>
              <a:t> disposent d’eau potable contre 69,6% en 2016 62,4% disposent d’électricité contre 52,7% en 2016. </a:t>
            </a:r>
          </a:p>
          <a:p>
            <a:pPr marL="800100" lvl="1" indent="-342900" algn="just">
              <a:buFont typeface="Wingdings" panose="05000000000000000000" pitchFamily="2" charset="2"/>
              <a:buChar char="§"/>
            </a:pPr>
            <a:r>
              <a:rPr lang="fr-FR" sz="2800" dirty="0"/>
              <a:t>77% </a:t>
            </a:r>
            <a:r>
              <a:rPr lang="fr-FR" sz="2200" b="0" dirty="0"/>
              <a:t>des étudiants disposent ou du prêt et de l’aide contre 71,9% en 2016 et 6,2% sont bousiers. </a:t>
            </a:r>
          </a:p>
        </p:txBody>
      </p:sp>
      <p:sp>
        <p:nvSpPr>
          <p:cNvPr id="11" name="Rectangle 10"/>
          <p:cNvSpPr/>
          <p:nvPr/>
        </p:nvSpPr>
        <p:spPr>
          <a:xfrm>
            <a:off x="0" y="6010869"/>
            <a:ext cx="7772400" cy="769441"/>
          </a:xfrm>
          <a:prstGeom prst="rect">
            <a:avLst/>
          </a:prstGeom>
          <a:solidFill>
            <a:schemeClr val="tx2">
              <a:lumMod val="20000"/>
              <a:lumOff val="80000"/>
            </a:schemeClr>
          </a:solidFill>
        </p:spPr>
        <p:txBody>
          <a:bodyPr wrap="square">
            <a:spAutoFit/>
          </a:bodyPr>
          <a:lstStyle/>
          <a:p>
            <a:pPr algn="just"/>
            <a:r>
              <a:rPr lang="fr-FR" sz="2200" b="0" dirty="0"/>
              <a:t>Produits: Infrastructures équipements (49 CEG, </a:t>
            </a:r>
            <a:r>
              <a:rPr lang="fr-FR" sz="2200" b="0" dirty="0" smtClean="0"/>
              <a:t>5 lycées</a:t>
            </a:r>
            <a:r>
              <a:rPr lang="fr-FR" sz="2200" b="0" dirty="0"/>
              <a:t>, Bâtiments enseignement sup), renforcement en personnel. </a:t>
            </a:r>
          </a:p>
        </p:txBody>
      </p:sp>
      <p:sp>
        <p:nvSpPr>
          <p:cNvPr id="13" name="Rectangle 12"/>
          <p:cNvSpPr/>
          <p:nvPr/>
        </p:nvSpPr>
        <p:spPr>
          <a:xfrm>
            <a:off x="8295743" y="3858628"/>
            <a:ext cx="3896257" cy="1200329"/>
          </a:xfrm>
          <a:prstGeom prst="rect">
            <a:avLst/>
          </a:prstGeom>
          <a:solidFill>
            <a:srgbClr val="FFF1C5"/>
          </a:solidFill>
        </p:spPr>
        <p:txBody>
          <a:bodyPr wrap="square">
            <a:spAutoFit/>
          </a:bodyPr>
          <a:lstStyle/>
          <a:p>
            <a:pPr algn="just"/>
            <a:r>
              <a:rPr lang="fr-FR" dirty="0" smtClean="0"/>
              <a:t>Accélération des constructions de </a:t>
            </a:r>
            <a:r>
              <a:rPr lang="fr-FR" dirty="0"/>
              <a:t>salles de classe.  Programme d’EFTP (2,58% en 2017, cible 2018 9,5%) </a:t>
            </a:r>
          </a:p>
        </p:txBody>
      </p:sp>
      <p:sp>
        <p:nvSpPr>
          <p:cNvPr id="17" name="Rectangle 16"/>
          <p:cNvSpPr/>
          <p:nvPr/>
        </p:nvSpPr>
        <p:spPr>
          <a:xfrm>
            <a:off x="8295742" y="5198278"/>
            <a:ext cx="3896257" cy="1200329"/>
          </a:xfrm>
          <a:prstGeom prst="rect">
            <a:avLst/>
          </a:prstGeom>
          <a:solidFill>
            <a:srgbClr val="FFF1C5"/>
          </a:solidFill>
        </p:spPr>
        <p:txBody>
          <a:bodyPr wrap="square">
            <a:spAutoFit/>
          </a:bodyPr>
          <a:lstStyle/>
          <a:p>
            <a:pPr algn="just"/>
            <a:r>
              <a:rPr lang="fr-FR" dirty="0"/>
              <a:t>Professionnalisation de l’enseignement au supérieur et normalisation de l’année académique  </a:t>
            </a:r>
          </a:p>
        </p:txBody>
      </p:sp>
      <p:sp>
        <p:nvSpPr>
          <p:cNvPr id="3" name="ZoneTexte 2">
            <a:extLst>
              <a:ext uri="{FF2B5EF4-FFF2-40B4-BE49-F238E27FC236}">
                <a16:creationId xmlns:a16="http://schemas.microsoft.com/office/drawing/2014/main" xmlns="" id="{3EC832B9-8016-42BC-82D9-882053FAEC83}"/>
              </a:ext>
            </a:extLst>
          </p:cNvPr>
          <p:cNvSpPr txBox="1"/>
          <p:nvPr/>
        </p:nvSpPr>
        <p:spPr>
          <a:xfrm>
            <a:off x="8295743" y="3238664"/>
            <a:ext cx="3896257" cy="461665"/>
          </a:xfrm>
          <a:prstGeom prst="rect">
            <a:avLst/>
          </a:prstGeom>
          <a:solidFill>
            <a:srgbClr val="FFC000"/>
          </a:solidFill>
        </p:spPr>
        <p:txBody>
          <a:bodyPr wrap="square" rtlCol="0">
            <a:spAutoFit/>
          </a:bodyPr>
          <a:lstStyle/>
          <a:p>
            <a:r>
              <a:rPr lang="fr-FR" sz="2400" dirty="0"/>
              <a:t>LES DEFIS</a:t>
            </a:r>
          </a:p>
        </p:txBody>
      </p:sp>
      <p:sp>
        <p:nvSpPr>
          <p:cNvPr id="10" name="Rectangle 9">
            <a:extLst>
              <a:ext uri="{FF2B5EF4-FFF2-40B4-BE49-F238E27FC236}">
                <a16:creationId xmlns:a16="http://schemas.microsoft.com/office/drawing/2014/main" xmlns="" id="{22B80943-A116-4647-942A-A4FEDB6741D4}"/>
              </a:ext>
            </a:extLst>
          </p:cNvPr>
          <p:cNvSpPr/>
          <p:nvPr/>
        </p:nvSpPr>
        <p:spPr>
          <a:xfrm>
            <a:off x="2324100" y="270418"/>
            <a:ext cx="8934450" cy="4762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457200" indent="-457200">
              <a:buAutoNum type="arabicPeriod"/>
            </a:pPr>
            <a:r>
              <a:rPr lang="fr-FR" altLang="fr-FR" sz="3200" dirty="0">
                <a:solidFill>
                  <a:schemeClr val="accent2">
                    <a:lumMod val="75000"/>
                  </a:schemeClr>
                </a:solidFill>
                <a:latin typeface="+mj-lt"/>
                <a:ea typeface="+mj-ea"/>
                <a:cs typeface="+mj-cs"/>
              </a:rPr>
              <a:t>LES RÉSULTATS ENREGISTRÉS EN 2017</a:t>
            </a:r>
          </a:p>
        </p:txBody>
      </p:sp>
      <p:grpSp>
        <p:nvGrpSpPr>
          <p:cNvPr id="9" name="Groupe 8">
            <a:extLst>
              <a:ext uri="{FF2B5EF4-FFF2-40B4-BE49-F238E27FC236}">
                <a16:creationId xmlns:a16="http://schemas.microsoft.com/office/drawing/2014/main" xmlns="" id="{AEFDE164-A743-49FE-999E-E3D519C76B45}"/>
              </a:ext>
            </a:extLst>
          </p:cNvPr>
          <p:cNvGrpSpPr/>
          <p:nvPr/>
        </p:nvGrpSpPr>
        <p:grpSpPr>
          <a:xfrm>
            <a:off x="4809592" y="909140"/>
            <a:ext cx="4419600" cy="736935"/>
            <a:chOff x="8295742" y="986492"/>
            <a:chExt cx="4419600" cy="736935"/>
          </a:xfrm>
        </p:grpSpPr>
        <p:sp>
          <p:nvSpPr>
            <p:cNvPr id="4" name="ZoneTexte 3">
              <a:extLst>
                <a:ext uri="{FF2B5EF4-FFF2-40B4-BE49-F238E27FC236}">
                  <a16:creationId xmlns:a16="http://schemas.microsoft.com/office/drawing/2014/main" xmlns="" id="{654891C2-083A-42D4-AD2F-D5E4EC0AC371}"/>
                </a:ext>
              </a:extLst>
            </p:cNvPr>
            <p:cNvSpPr txBox="1"/>
            <p:nvPr/>
          </p:nvSpPr>
          <p:spPr>
            <a:xfrm>
              <a:off x="8295742" y="986492"/>
              <a:ext cx="4419600" cy="646331"/>
            </a:xfrm>
            <a:prstGeom prst="rect">
              <a:avLst/>
            </a:prstGeom>
            <a:noFill/>
          </p:spPr>
          <p:txBody>
            <a:bodyPr wrap="square" rtlCol="0">
              <a:spAutoFit/>
            </a:bodyPr>
            <a:lstStyle/>
            <a:p>
              <a:r>
                <a:rPr lang="fr-FR" sz="3600" dirty="0"/>
                <a:t>EDUCATION</a:t>
              </a:r>
            </a:p>
          </p:txBody>
        </p:sp>
        <p:pic>
          <p:nvPicPr>
            <p:cNvPr id="7" name="Image 6">
              <a:extLst>
                <a:ext uri="{FF2B5EF4-FFF2-40B4-BE49-F238E27FC236}">
                  <a16:creationId xmlns:a16="http://schemas.microsoft.com/office/drawing/2014/main" xmlns="" id="{475B19DE-44E1-44D8-A9E9-41F7654764E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95742" y="1018479"/>
              <a:ext cx="800212" cy="704948"/>
            </a:xfrm>
            <a:prstGeom prst="rect">
              <a:avLst/>
            </a:prstGeom>
          </p:spPr>
        </p:pic>
      </p:grpSp>
    </p:spTree>
    <p:extLst>
      <p:ext uri="{BB962C8B-B14F-4D97-AF65-F5344CB8AC3E}">
        <p14:creationId xmlns:p14="http://schemas.microsoft.com/office/powerpoint/2010/main" val="2473019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p:cTn id="14" dur="500" fill="hold"/>
                                        <p:tgtEl>
                                          <p:spTgt spid="2"/>
                                        </p:tgtEl>
                                        <p:attrNameLst>
                                          <p:attrName>ppt_w</p:attrName>
                                        </p:attrNameLst>
                                      </p:cBhvr>
                                      <p:tavLst>
                                        <p:tav tm="0">
                                          <p:val>
                                            <p:fltVal val="0"/>
                                          </p:val>
                                        </p:tav>
                                        <p:tav tm="100000">
                                          <p:val>
                                            <p:strVal val="#ppt_w"/>
                                          </p:val>
                                        </p:tav>
                                      </p:tavLst>
                                    </p:anim>
                                    <p:anim calcmode="lin" valueType="num">
                                      <p:cBhvr>
                                        <p:cTn id="15" dur="500" fill="hold"/>
                                        <p:tgtEl>
                                          <p:spTgt spid="2"/>
                                        </p:tgtEl>
                                        <p:attrNameLst>
                                          <p:attrName>ppt_h</p:attrName>
                                        </p:attrNameLst>
                                      </p:cBhvr>
                                      <p:tavLst>
                                        <p:tav tm="0">
                                          <p:val>
                                            <p:fltVal val="0"/>
                                          </p:val>
                                        </p:tav>
                                        <p:tav tm="100000">
                                          <p:val>
                                            <p:strVal val="#ppt_h"/>
                                          </p:val>
                                        </p:tav>
                                      </p:tavLst>
                                    </p:anim>
                                    <p:animEffect transition="in" filter="fade">
                                      <p:cBhvr>
                                        <p:cTn id="16" dur="500"/>
                                        <p:tgtEl>
                                          <p:spTgt spid="2"/>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 calcmode="lin" valueType="num">
                                      <p:cBhvr>
                                        <p:cTn id="21" dur="500" fill="hold"/>
                                        <p:tgtEl>
                                          <p:spTgt spid="5"/>
                                        </p:tgtEl>
                                        <p:attrNameLst>
                                          <p:attrName>ppt_w</p:attrName>
                                        </p:attrNameLst>
                                      </p:cBhvr>
                                      <p:tavLst>
                                        <p:tav tm="0">
                                          <p:val>
                                            <p:fltVal val="0"/>
                                          </p:val>
                                        </p:tav>
                                        <p:tav tm="100000">
                                          <p:val>
                                            <p:strVal val="#ppt_w"/>
                                          </p:val>
                                        </p:tav>
                                      </p:tavLst>
                                    </p:anim>
                                    <p:anim calcmode="lin" valueType="num">
                                      <p:cBhvr>
                                        <p:cTn id="22" dur="500" fill="hold"/>
                                        <p:tgtEl>
                                          <p:spTgt spid="5"/>
                                        </p:tgtEl>
                                        <p:attrNameLst>
                                          <p:attrName>ppt_h</p:attrName>
                                        </p:attrNameLst>
                                      </p:cBhvr>
                                      <p:tavLst>
                                        <p:tav tm="0">
                                          <p:val>
                                            <p:fltVal val="0"/>
                                          </p:val>
                                        </p:tav>
                                        <p:tav tm="100000">
                                          <p:val>
                                            <p:strVal val="#ppt_h"/>
                                          </p:val>
                                        </p:tav>
                                      </p:tavLst>
                                    </p:anim>
                                    <p:animEffect transition="in" filter="fade">
                                      <p:cBhvr>
                                        <p:cTn id="23" dur="500"/>
                                        <p:tgtEl>
                                          <p:spTgt spid="5"/>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11"/>
                                        </p:tgtEl>
                                        <p:attrNameLst>
                                          <p:attrName>style.visibility</p:attrName>
                                        </p:attrNameLst>
                                      </p:cBhvr>
                                      <p:to>
                                        <p:strVal val="visible"/>
                                      </p:to>
                                    </p:set>
                                    <p:anim calcmode="lin" valueType="num">
                                      <p:cBhvr>
                                        <p:cTn id="28" dur="500" fill="hold"/>
                                        <p:tgtEl>
                                          <p:spTgt spid="11"/>
                                        </p:tgtEl>
                                        <p:attrNameLst>
                                          <p:attrName>ppt_w</p:attrName>
                                        </p:attrNameLst>
                                      </p:cBhvr>
                                      <p:tavLst>
                                        <p:tav tm="0">
                                          <p:val>
                                            <p:fltVal val="0"/>
                                          </p:val>
                                        </p:tav>
                                        <p:tav tm="100000">
                                          <p:val>
                                            <p:strVal val="#ppt_w"/>
                                          </p:val>
                                        </p:tav>
                                      </p:tavLst>
                                    </p:anim>
                                    <p:anim calcmode="lin" valueType="num">
                                      <p:cBhvr>
                                        <p:cTn id="29" dur="500" fill="hold"/>
                                        <p:tgtEl>
                                          <p:spTgt spid="11"/>
                                        </p:tgtEl>
                                        <p:attrNameLst>
                                          <p:attrName>ppt_h</p:attrName>
                                        </p:attrNameLst>
                                      </p:cBhvr>
                                      <p:tavLst>
                                        <p:tav tm="0">
                                          <p:val>
                                            <p:fltVal val="0"/>
                                          </p:val>
                                        </p:tav>
                                        <p:tav tm="100000">
                                          <p:val>
                                            <p:strVal val="#ppt_h"/>
                                          </p:val>
                                        </p:tav>
                                      </p:tavLst>
                                    </p:anim>
                                    <p:animEffect transition="in" filter="fade">
                                      <p:cBhvr>
                                        <p:cTn id="30" dur="500"/>
                                        <p:tgtEl>
                                          <p:spTgt spid="11"/>
                                        </p:tgtEl>
                                      </p:cBhvr>
                                    </p:animEffec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53" presetClass="entr" presetSubtype="16" fill="hold" grpId="0" nodeType="clickEffect">
                                  <p:stCondLst>
                                    <p:cond delay="0"/>
                                  </p:stCondLst>
                                  <p:childTnLst>
                                    <p:set>
                                      <p:cBhvr>
                                        <p:cTn id="38" dur="1" fill="hold">
                                          <p:stCondLst>
                                            <p:cond delay="0"/>
                                          </p:stCondLst>
                                        </p:cTn>
                                        <p:tgtEl>
                                          <p:spTgt spid="13"/>
                                        </p:tgtEl>
                                        <p:attrNameLst>
                                          <p:attrName>style.visibility</p:attrName>
                                        </p:attrNameLst>
                                      </p:cBhvr>
                                      <p:to>
                                        <p:strVal val="visible"/>
                                      </p:to>
                                    </p:set>
                                    <p:anim calcmode="lin" valueType="num">
                                      <p:cBhvr>
                                        <p:cTn id="39" dur="500" fill="hold"/>
                                        <p:tgtEl>
                                          <p:spTgt spid="13"/>
                                        </p:tgtEl>
                                        <p:attrNameLst>
                                          <p:attrName>ppt_w</p:attrName>
                                        </p:attrNameLst>
                                      </p:cBhvr>
                                      <p:tavLst>
                                        <p:tav tm="0">
                                          <p:val>
                                            <p:fltVal val="0"/>
                                          </p:val>
                                        </p:tav>
                                        <p:tav tm="100000">
                                          <p:val>
                                            <p:strVal val="#ppt_w"/>
                                          </p:val>
                                        </p:tav>
                                      </p:tavLst>
                                    </p:anim>
                                    <p:anim calcmode="lin" valueType="num">
                                      <p:cBhvr>
                                        <p:cTn id="40" dur="500" fill="hold"/>
                                        <p:tgtEl>
                                          <p:spTgt spid="13"/>
                                        </p:tgtEl>
                                        <p:attrNameLst>
                                          <p:attrName>ppt_h</p:attrName>
                                        </p:attrNameLst>
                                      </p:cBhvr>
                                      <p:tavLst>
                                        <p:tav tm="0">
                                          <p:val>
                                            <p:fltVal val="0"/>
                                          </p:val>
                                        </p:tav>
                                        <p:tav tm="100000">
                                          <p:val>
                                            <p:strVal val="#ppt_h"/>
                                          </p:val>
                                        </p:tav>
                                      </p:tavLst>
                                    </p:anim>
                                    <p:animEffect transition="in" filter="fade">
                                      <p:cBhvr>
                                        <p:cTn id="41" dur="500"/>
                                        <p:tgtEl>
                                          <p:spTgt spid="13"/>
                                        </p:tgtEl>
                                      </p:cBhvr>
                                    </p:animEffect>
                                  </p:childTnLst>
                                </p:cTn>
                              </p:par>
                              <p:par>
                                <p:cTn id="42" presetID="53" presetClass="entr" presetSubtype="16" fill="hold" grpId="0" nodeType="withEffect">
                                  <p:stCondLst>
                                    <p:cond delay="0"/>
                                  </p:stCondLst>
                                  <p:childTnLst>
                                    <p:set>
                                      <p:cBhvr>
                                        <p:cTn id="43" dur="1" fill="hold">
                                          <p:stCondLst>
                                            <p:cond delay="0"/>
                                          </p:stCondLst>
                                        </p:cTn>
                                        <p:tgtEl>
                                          <p:spTgt spid="17"/>
                                        </p:tgtEl>
                                        <p:attrNameLst>
                                          <p:attrName>style.visibility</p:attrName>
                                        </p:attrNameLst>
                                      </p:cBhvr>
                                      <p:to>
                                        <p:strVal val="visible"/>
                                      </p:to>
                                    </p:set>
                                    <p:anim calcmode="lin" valueType="num">
                                      <p:cBhvr>
                                        <p:cTn id="44" dur="500" fill="hold"/>
                                        <p:tgtEl>
                                          <p:spTgt spid="17"/>
                                        </p:tgtEl>
                                        <p:attrNameLst>
                                          <p:attrName>ppt_w</p:attrName>
                                        </p:attrNameLst>
                                      </p:cBhvr>
                                      <p:tavLst>
                                        <p:tav tm="0">
                                          <p:val>
                                            <p:fltVal val="0"/>
                                          </p:val>
                                        </p:tav>
                                        <p:tav tm="100000">
                                          <p:val>
                                            <p:strVal val="#ppt_w"/>
                                          </p:val>
                                        </p:tav>
                                      </p:tavLst>
                                    </p:anim>
                                    <p:anim calcmode="lin" valueType="num">
                                      <p:cBhvr>
                                        <p:cTn id="45" dur="500" fill="hold"/>
                                        <p:tgtEl>
                                          <p:spTgt spid="17"/>
                                        </p:tgtEl>
                                        <p:attrNameLst>
                                          <p:attrName>ppt_h</p:attrName>
                                        </p:attrNameLst>
                                      </p:cBhvr>
                                      <p:tavLst>
                                        <p:tav tm="0">
                                          <p:val>
                                            <p:fltVal val="0"/>
                                          </p:val>
                                        </p:tav>
                                        <p:tav tm="100000">
                                          <p:val>
                                            <p:strVal val="#ppt_h"/>
                                          </p:val>
                                        </p:tav>
                                      </p:tavLst>
                                    </p:anim>
                                    <p:animEffect transition="in" filter="fade">
                                      <p:cBhvr>
                                        <p:cTn id="46"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11" grpId="0" animBg="1"/>
      <p:bldP spid="13" grpId="0" animBg="1"/>
      <p:bldP spid="17" grpId="0" animBg="1"/>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51831" y="1136688"/>
            <a:ext cx="7482305" cy="584775"/>
          </a:xfrm>
          <a:prstGeom prst="rect">
            <a:avLst/>
          </a:prstGeom>
        </p:spPr>
        <p:txBody>
          <a:bodyPr wrap="none">
            <a:spAutoFit/>
          </a:bodyPr>
          <a:lstStyle/>
          <a:p>
            <a:r>
              <a:rPr lang="fr-FR" sz="3200" dirty="0"/>
              <a:t>EAU POTABLE ET ASSAINISSEMENT</a:t>
            </a:r>
          </a:p>
        </p:txBody>
      </p:sp>
      <p:sp>
        <p:nvSpPr>
          <p:cNvPr id="3" name="Rectangle 2"/>
          <p:cNvSpPr/>
          <p:nvPr/>
        </p:nvSpPr>
        <p:spPr>
          <a:xfrm>
            <a:off x="8680599" y="3470460"/>
            <a:ext cx="3336193" cy="769441"/>
          </a:xfrm>
          <a:prstGeom prst="rect">
            <a:avLst/>
          </a:prstGeom>
        </p:spPr>
        <p:txBody>
          <a:bodyPr wrap="square">
            <a:spAutoFit/>
          </a:bodyPr>
          <a:lstStyle/>
          <a:p>
            <a:pPr algn="just"/>
            <a:r>
              <a:rPr lang="fr-FR" sz="2200" b="0" dirty="0"/>
              <a:t>Réalisation de 143 AEPS et réhabilitation de 28. </a:t>
            </a:r>
          </a:p>
        </p:txBody>
      </p:sp>
      <p:sp>
        <p:nvSpPr>
          <p:cNvPr id="4" name="Rectangle 3"/>
          <p:cNvSpPr/>
          <p:nvPr/>
        </p:nvSpPr>
        <p:spPr>
          <a:xfrm>
            <a:off x="4485255" y="2268463"/>
            <a:ext cx="4629338" cy="830997"/>
          </a:xfrm>
          <a:prstGeom prst="rect">
            <a:avLst/>
          </a:prstGeom>
          <a:solidFill>
            <a:srgbClr val="00B0F0"/>
          </a:solidFill>
        </p:spPr>
        <p:txBody>
          <a:bodyPr wrap="square">
            <a:spAutoFit/>
          </a:bodyPr>
          <a:lstStyle/>
          <a:p>
            <a:r>
              <a:rPr lang="fr-FR" sz="2400" dirty="0"/>
              <a:t>73,4% de taux d’accès contre 72,4% en 2016 </a:t>
            </a:r>
          </a:p>
        </p:txBody>
      </p:sp>
      <p:sp>
        <p:nvSpPr>
          <p:cNvPr id="5" name="Rectangle 4"/>
          <p:cNvSpPr/>
          <p:nvPr/>
        </p:nvSpPr>
        <p:spPr>
          <a:xfrm>
            <a:off x="96982" y="3443313"/>
            <a:ext cx="4398818" cy="769441"/>
          </a:xfrm>
          <a:prstGeom prst="rect">
            <a:avLst/>
          </a:prstGeom>
        </p:spPr>
        <p:txBody>
          <a:bodyPr wrap="square">
            <a:spAutoFit/>
          </a:bodyPr>
          <a:lstStyle/>
          <a:p>
            <a:pPr algn="just"/>
            <a:r>
              <a:rPr lang="fr-FR" sz="2200" b="0" dirty="0"/>
              <a:t>Produits: 2336 PMH équipés et la Réhabilitation 1083 PMH</a:t>
            </a:r>
          </a:p>
        </p:txBody>
      </p:sp>
      <p:sp>
        <p:nvSpPr>
          <p:cNvPr id="6" name="Rectangle 5"/>
          <p:cNvSpPr/>
          <p:nvPr/>
        </p:nvSpPr>
        <p:spPr>
          <a:xfrm>
            <a:off x="96982" y="5374807"/>
            <a:ext cx="3951855" cy="1323439"/>
          </a:xfrm>
          <a:prstGeom prst="rect">
            <a:avLst/>
          </a:prstGeom>
          <a:solidFill>
            <a:srgbClr val="FFF1C5"/>
          </a:solidFill>
        </p:spPr>
        <p:txBody>
          <a:bodyPr wrap="square">
            <a:spAutoFit/>
          </a:bodyPr>
          <a:lstStyle/>
          <a:p>
            <a:pPr algn="l"/>
            <a:r>
              <a:rPr lang="fr-FR" sz="2000" b="0" dirty="0"/>
              <a:t>Faible accroissement de l’assainissement familiale.  </a:t>
            </a:r>
          </a:p>
          <a:p>
            <a:pPr algn="l"/>
            <a:r>
              <a:rPr lang="fr-FR" sz="2000" b="0" dirty="0"/>
              <a:t>Initiative Fin de la défécation à l’air libre. </a:t>
            </a:r>
          </a:p>
        </p:txBody>
      </p:sp>
      <p:sp>
        <p:nvSpPr>
          <p:cNvPr id="9" name="Rectangle 8"/>
          <p:cNvSpPr/>
          <p:nvPr/>
        </p:nvSpPr>
        <p:spPr>
          <a:xfrm>
            <a:off x="4328819" y="5462586"/>
            <a:ext cx="3896591" cy="1015663"/>
          </a:xfrm>
          <a:prstGeom prst="rect">
            <a:avLst/>
          </a:prstGeom>
          <a:solidFill>
            <a:srgbClr val="FFF1C5"/>
          </a:solidFill>
        </p:spPr>
        <p:txBody>
          <a:bodyPr wrap="square">
            <a:spAutoFit/>
          </a:bodyPr>
          <a:lstStyle/>
          <a:p>
            <a:pPr algn="just"/>
            <a:r>
              <a:rPr lang="fr-FR" sz="2000" b="0" dirty="0"/>
              <a:t>Accélérer le programme de logement sociaux et </a:t>
            </a:r>
          </a:p>
          <a:p>
            <a:pPr algn="just"/>
            <a:r>
              <a:rPr lang="fr-FR" sz="2000" b="0" dirty="0"/>
              <a:t>économiques</a:t>
            </a:r>
          </a:p>
        </p:txBody>
      </p:sp>
      <p:sp>
        <p:nvSpPr>
          <p:cNvPr id="10" name="Rectangle 9"/>
          <p:cNvSpPr/>
          <p:nvPr/>
        </p:nvSpPr>
        <p:spPr>
          <a:xfrm>
            <a:off x="8505393" y="5383679"/>
            <a:ext cx="3686607" cy="1323439"/>
          </a:xfrm>
          <a:prstGeom prst="rect">
            <a:avLst/>
          </a:prstGeom>
          <a:solidFill>
            <a:srgbClr val="FFF1C5"/>
          </a:solidFill>
        </p:spPr>
        <p:txBody>
          <a:bodyPr wrap="square">
            <a:spAutoFit/>
          </a:bodyPr>
          <a:lstStyle/>
          <a:p>
            <a:pPr algn="just"/>
            <a:r>
              <a:rPr lang="fr-FR" sz="2000" b="0" dirty="0"/>
              <a:t>Proportion de des populations urbaines vivant en zones </a:t>
            </a:r>
          </a:p>
          <a:p>
            <a:pPr algn="just"/>
            <a:r>
              <a:rPr lang="fr-FR" sz="2000" b="0" dirty="0"/>
              <a:t>non loties: cible de 14% en 2018.</a:t>
            </a:r>
          </a:p>
        </p:txBody>
      </p:sp>
      <p:sp>
        <p:nvSpPr>
          <p:cNvPr id="11" name="ZoneTexte 10">
            <a:extLst>
              <a:ext uri="{FF2B5EF4-FFF2-40B4-BE49-F238E27FC236}">
                <a16:creationId xmlns:a16="http://schemas.microsoft.com/office/drawing/2014/main" xmlns="" id="{D0A808EC-AA0E-47B1-B187-864832AA2E44}"/>
              </a:ext>
            </a:extLst>
          </p:cNvPr>
          <p:cNvSpPr txBox="1"/>
          <p:nvPr/>
        </p:nvSpPr>
        <p:spPr>
          <a:xfrm>
            <a:off x="0" y="4426235"/>
            <a:ext cx="12248716" cy="461665"/>
          </a:xfrm>
          <a:prstGeom prst="rect">
            <a:avLst/>
          </a:prstGeom>
          <a:solidFill>
            <a:srgbClr val="FFCD2D"/>
          </a:solidFill>
        </p:spPr>
        <p:txBody>
          <a:bodyPr wrap="square" rtlCol="0">
            <a:spAutoFit/>
          </a:bodyPr>
          <a:lstStyle/>
          <a:p>
            <a:r>
              <a:rPr lang="fr-FR" sz="2400" dirty="0"/>
              <a:t>LES DEFIS</a:t>
            </a:r>
          </a:p>
        </p:txBody>
      </p:sp>
      <p:sp>
        <p:nvSpPr>
          <p:cNvPr id="12" name="Rectangle 11">
            <a:extLst>
              <a:ext uri="{FF2B5EF4-FFF2-40B4-BE49-F238E27FC236}">
                <a16:creationId xmlns:a16="http://schemas.microsoft.com/office/drawing/2014/main" xmlns="" id="{755585B6-58D8-43BC-9982-F7E330BEAFE6}"/>
              </a:ext>
            </a:extLst>
          </p:cNvPr>
          <p:cNvSpPr/>
          <p:nvPr/>
        </p:nvSpPr>
        <p:spPr>
          <a:xfrm>
            <a:off x="2324100" y="270418"/>
            <a:ext cx="8934450" cy="4762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457200" indent="-457200">
              <a:buAutoNum type="arabicPeriod"/>
            </a:pPr>
            <a:r>
              <a:rPr lang="fr-FR" altLang="fr-FR" sz="3200" dirty="0">
                <a:solidFill>
                  <a:schemeClr val="accent2">
                    <a:lumMod val="75000"/>
                  </a:schemeClr>
                </a:solidFill>
                <a:latin typeface="+mj-lt"/>
                <a:ea typeface="+mj-ea"/>
                <a:cs typeface="+mj-cs"/>
              </a:rPr>
              <a:t>LES RÉSULTATS ENREGISTRÉS EN 2017</a:t>
            </a:r>
          </a:p>
        </p:txBody>
      </p:sp>
    </p:spTree>
    <p:extLst>
      <p:ext uri="{BB962C8B-B14F-4D97-AF65-F5344CB8AC3E}">
        <p14:creationId xmlns:p14="http://schemas.microsoft.com/office/powerpoint/2010/main" val="3400611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500" fill="hold"/>
                                        <p:tgtEl>
                                          <p:spTgt spid="4"/>
                                        </p:tgtEl>
                                        <p:attrNameLst>
                                          <p:attrName>ppt_w</p:attrName>
                                        </p:attrNameLst>
                                      </p:cBhvr>
                                      <p:tavLst>
                                        <p:tav tm="0">
                                          <p:val>
                                            <p:fltVal val="0"/>
                                          </p:val>
                                        </p:tav>
                                        <p:tav tm="100000">
                                          <p:val>
                                            <p:strVal val="#ppt_w"/>
                                          </p:val>
                                        </p:tav>
                                      </p:tavLst>
                                    </p:anim>
                                    <p:anim calcmode="lin" valueType="num">
                                      <p:cBhvr>
                                        <p:cTn id="15" dur="500" fill="hold"/>
                                        <p:tgtEl>
                                          <p:spTgt spid="4"/>
                                        </p:tgtEl>
                                        <p:attrNameLst>
                                          <p:attrName>ppt_h</p:attrName>
                                        </p:attrNameLst>
                                      </p:cBhvr>
                                      <p:tavLst>
                                        <p:tav tm="0">
                                          <p:val>
                                            <p:fltVal val="0"/>
                                          </p:val>
                                        </p:tav>
                                        <p:tav tm="100000">
                                          <p:val>
                                            <p:strVal val="#ppt_h"/>
                                          </p:val>
                                        </p:tav>
                                      </p:tavLst>
                                    </p:anim>
                                    <p:animEffect transition="in" filter="fade">
                                      <p:cBhvr>
                                        <p:cTn id="16" dur="500"/>
                                        <p:tgtEl>
                                          <p:spTgt spid="4"/>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 calcmode="lin" valueType="num">
                                      <p:cBhvr>
                                        <p:cTn id="21" dur="500" fill="hold"/>
                                        <p:tgtEl>
                                          <p:spTgt spid="5"/>
                                        </p:tgtEl>
                                        <p:attrNameLst>
                                          <p:attrName>ppt_w</p:attrName>
                                        </p:attrNameLst>
                                      </p:cBhvr>
                                      <p:tavLst>
                                        <p:tav tm="0">
                                          <p:val>
                                            <p:fltVal val="0"/>
                                          </p:val>
                                        </p:tav>
                                        <p:tav tm="100000">
                                          <p:val>
                                            <p:strVal val="#ppt_w"/>
                                          </p:val>
                                        </p:tav>
                                      </p:tavLst>
                                    </p:anim>
                                    <p:anim calcmode="lin" valueType="num">
                                      <p:cBhvr>
                                        <p:cTn id="22" dur="500" fill="hold"/>
                                        <p:tgtEl>
                                          <p:spTgt spid="5"/>
                                        </p:tgtEl>
                                        <p:attrNameLst>
                                          <p:attrName>ppt_h</p:attrName>
                                        </p:attrNameLst>
                                      </p:cBhvr>
                                      <p:tavLst>
                                        <p:tav tm="0">
                                          <p:val>
                                            <p:fltVal val="0"/>
                                          </p:val>
                                        </p:tav>
                                        <p:tav tm="100000">
                                          <p:val>
                                            <p:strVal val="#ppt_h"/>
                                          </p:val>
                                        </p:tav>
                                      </p:tavLst>
                                    </p:anim>
                                    <p:animEffect transition="in" filter="fade">
                                      <p:cBhvr>
                                        <p:cTn id="23" dur="500"/>
                                        <p:tgtEl>
                                          <p:spTgt spid="5"/>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3"/>
                                        </p:tgtEl>
                                        <p:attrNameLst>
                                          <p:attrName>style.visibility</p:attrName>
                                        </p:attrNameLst>
                                      </p:cBhvr>
                                      <p:to>
                                        <p:strVal val="visible"/>
                                      </p:to>
                                    </p:set>
                                    <p:anim calcmode="lin" valueType="num">
                                      <p:cBhvr>
                                        <p:cTn id="26" dur="500" fill="hold"/>
                                        <p:tgtEl>
                                          <p:spTgt spid="3"/>
                                        </p:tgtEl>
                                        <p:attrNameLst>
                                          <p:attrName>ppt_w</p:attrName>
                                        </p:attrNameLst>
                                      </p:cBhvr>
                                      <p:tavLst>
                                        <p:tav tm="0">
                                          <p:val>
                                            <p:fltVal val="0"/>
                                          </p:val>
                                        </p:tav>
                                        <p:tav tm="100000">
                                          <p:val>
                                            <p:strVal val="#ppt_w"/>
                                          </p:val>
                                        </p:tav>
                                      </p:tavLst>
                                    </p:anim>
                                    <p:anim calcmode="lin" valueType="num">
                                      <p:cBhvr>
                                        <p:cTn id="27" dur="500" fill="hold"/>
                                        <p:tgtEl>
                                          <p:spTgt spid="3"/>
                                        </p:tgtEl>
                                        <p:attrNameLst>
                                          <p:attrName>ppt_h</p:attrName>
                                        </p:attrNameLst>
                                      </p:cBhvr>
                                      <p:tavLst>
                                        <p:tav tm="0">
                                          <p:val>
                                            <p:fltVal val="0"/>
                                          </p:val>
                                        </p:tav>
                                        <p:tav tm="100000">
                                          <p:val>
                                            <p:strVal val="#ppt_h"/>
                                          </p:val>
                                        </p:tav>
                                      </p:tavLst>
                                    </p:anim>
                                    <p:animEffect transition="in" filter="fade">
                                      <p:cBhvr>
                                        <p:cTn id="28" dur="500"/>
                                        <p:tgtEl>
                                          <p:spTgt spid="3"/>
                                        </p:tgtEl>
                                      </p:cBhvr>
                                    </p:animEffec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1"/>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53" presetClass="entr" presetSubtype="16" fill="hold" grpId="0" nodeType="clickEffect">
                                  <p:stCondLst>
                                    <p:cond delay="0"/>
                                  </p:stCondLst>
                                  <p:childTnLst>
                                    <p:set>
                                      <p:cBhvr>
                                        <p:cTn id="36" dur="1" fill="hold">
                                          <p:stCondLst>
                                            <p:cond delay="0"/>
                                          </p:stCondLst>
                                        </p:cTn>
                                        <p:tgtEl>
                                          <p:spTgt spid="6"/>
                                        </p:tgtEl>
                                        <p:attrNameLst>
                                          <p:attrName>style.visibility</p:attrName>
                                        </p:attrNameLst>
                                      </p:cBhvr>
                                      <p:to>
                                        <p:strVal val="visible"/>
                                      </p:to>
                                    </p:set>
                                    <p:anim calcmode="lin" valueType="num">
                                      <p:cBhvr>
                                        <p:cTn id="37" dur="500" fill="hold"/>
                                        <p:tgtEl>
                                          <p:spTgt spid="6"/>
                                        </p:tgtEl>
                                        <p:attrNameLst>
                                          <p:attrName>ppt_w</p:attrName>
                                        </p:attrNameLst>
                                      </p:cBhvr>
                                      <p:tavLst>
                                        <p:tav tm="0">
                                          <p:val>
                                            <p:fltVal val="0"/>
                                          </p:val>
                                        </p:tav>
                                        <p:tav tm="100000">
                                          <p:val>
                                            <p:strVal val="#ppt_w"/>
                                          </p:val>
                                        </p:tav>
                                      </p:tavLst>
                                    </p:anim>
                                    <p:anim calcmode="lin" valueType="num">
                                      <p:cBhvr>
                                        <p:cTn id="38" dur="500" fill="hold"/>
                                        <p:tgtEl>
                                          <p:spTgt spid="6"/>
                                        </p:tgtEl>
                                        <p:attrNameLst>
                                          <p:attrName>ppt_h</p:attrName>
                                        </p:attrNameLst>
                                      </p:cBhvr>
                                      <p:tavLst>
                                        <p:tav tm="0">
                                          <p:val>
                                            <p:fltVal val="0"/>
                                          </p:val>
                                        </p:tav>
                                        <p:tav tm="100000">
                                          <p:val>
                                            <p:strVal val="#ppt_h"/>
                                          </p:val>
                                        </p:tav>
                                      </p:tavLst>
                                    </p:anim>
                                    <p:animEffect transition="in" filter="fade">
                                      <p:cBhvr>
                                        <p:cTn id="39" dur="500"/>
                                        <p:tgtEl>
                                          <p:spTgt spid="6"/>
                                        </p:tgtEl>
                                      </p:cBhvr>
                                    </p:animEffect>
                                  </p:childTnLst>
                                </p:cTn>
                              </p:par>
                            </p:childTnLst>
                          </p:cTn>
                        </p:par>
                      </p:childTnLst>
                    </p:cTn>
                  </p:par>
                  <p:par>
                    <p:cTn id="40" fill="hold">
                      <p:stCondLst>
                        <p:cond delay="indefinite"/>
                      </p:stCondLst>
                      <p:childTnLst>
                        <p:par>
                          <p:cTn id="41" fill="hold">
                            <p:stCondLst>
                              <p:cond delay="0"/>
                            </p:stCondLst>
                            <p:childTnLst>
                              <p:par>
                                <p:cTn id="42" presetID="53" presetClass="entr" presetSubtype="16" fill="hold" grpId="0" nodeType="clickEffect">
                                  <p:stCondLst>
                                    <p:cond delay="0"/>
                                  </p:stCondLst>
                                  <p:childTnLst>
                                    <p:set>
                                      <p:cBhvr>
                                        <p:cTn id="43" dur="1" fill="hold">
                                          <p:stCondLst>
                                            <p:cond delay="0"/>
                                          </p:stCondLst>
                                        </p:cTn>
                                        <p:tgtEl>
                                          <p:spTgt spid="9"/>
                                        </p:tgtEl>
                                        <p:attrNameLst>
                                          <p:attrName>style.visibility</p:attrName>
                                        </p:attrNameLst>
                                      </p:cBhvr>
                                      <p:to>
                                        <p:strVal val="visible"/>
                                      </p:to>
                                    </p:set>
                                    <p:anim calcmode="lin" valueType="num">
                                      <p:cBhvr>
                                        <p:cTn id="44" dur="500" fill="hold"/>
                                        <p:tgtEl>
                                          <p:spTgt spid="9"/>
                                        </p:tgtEl>
                                        <p:attrNameLst>
                                          <p:attrName>ppt_w</p:attrName>
                                        </p:attrNameLst>
                                      </p:cBhvr>
                                      <p:tavLst>
                                        <p:tav tm="0">
                                          <p:val>
                                            <p:fltVal val="0"/>
                                          </p:val>
                                        </p:tav>
                                        <p:tav tm="100000">
                                          <p:val>
                                            <p:strVal val="#ppt_w"/>
                                          </p:val>
                                        </p:tav>
                                      </p:tavLst>
                                    </p:anim>
                                    <p:anim calcmode="lin" valueType="num">
                                      <p:cBhvr>
                                        <p:cTn id="45" dur="500" fill="hold"/>
                                        <p:tgtEl>
                                          <p:spTgt spid="9"/>
                                        </p:tgtEl>
                                        <p:attrNameLst>
                                          <p:attrName>ppt_h</p:attrName>
                                        </p:attrNameLst>
                                      </p:cBhvr>
                                      <p:tavLst>
                                        <p:tav tm="0">
                                          <p:val>
                                            <p:fltVal val="0"/>
                                          </p:val>
                                        </p:tav>
                                        <p:tav tm="100000">
                                          <p:val>
                                            <p:strVal val="#ppt_h"/>
                                          </p:val>
                                        </p:tav>
                                      </p:tavLst>
                                    </p:anim>
                                    <p:animEffect transition="in" filter="fade">
                                      <p:cBhvr>
                                        <p:cTn id="46" dur="500"/>
                                        <p:tgtEl>
                                          <p:spTgt spid="9"/>
                                        </p:tgtEl>
                                      </p:cBhvr>
                                    </p:animEffect>
                                  </p:childTnLst>
                                </p:cTn>
                              </p:par>
                            </p:childTnLst>
                          </p:cTn>
                        </p:par>
                      </p:childTnLst>
                    </p:cTn>
                  </p:par>
                  <p:par>
                    <p:cTn id="47" fill="hold">
                      <p:stCondLst>
                        <p:cond delay="indefinite"/>
                      </p:stCondLst>
                      <p:childTnLst>
                        <p:par>
                          <p:cTn id="48" fill="hold">
                            <p:stCondLst>
                              <p:cond delay="0"/>
                            </p:stCondLst>
                            <p:childTnLst>
                              <p:par>
                                <p:cTn id="49" presetID="53" presetClass="entr" presetSubtype="16" fill="hold" grpId="0" nodeType="clickEffect">
                                  <p:stCondLst>
                                    <p:cond delay="0"/>
                                  </p:stCondLst>
                                  <p:childTnLst>
                                    <p:set>
                                      <p:cBhvr>
                                        <p:cTn id="50" dur="1" fill="hold">
                                          <p:stCondLst>
                                            <p:cond delay="0"/>
                                          </p:stCondLst>
                                        </p:cTn>
                                        <p:tgtEl>
                                          <p:spTgt spid="10"/>
                                        </p:tgtEl>
                                        <p:attrNameLst>
                                          <p:attrName>style.visibility</p:attrName>
                                        </p:attrNameLst>
                                      </p:cBhvr>
                                      <p:to>
                                        <p:strVal val="visible"/>
                                      </p:to>
                                    </p:set>
                                    <p:anim calcmode="lin" valueType="num">
                                      <p:cBhvr>
                                        <p:cTn id="51" dur="500" fill="hold"/>
                                        <p:tgtEl>
                                          <p:spTgt spid="10"/>
                                        </p:tgtEl>
                                        <p:attrNameLst>
                                          <p:attrName>ppt_w</p:attrName>
                                        </p:attrNameLst>
                                      </p:cBhvr>
                                      <p:tavLst>
                                        <p:tav tm="0">
                                          <p:val>
                                            <p:fltVal val="0"/>
                                          </p:val>
                                        </p:tav>
                                        <p:tav tm="100000">
                                          <p:val>
                                            <p:strVal val="#ppt_w"/>
                                          </p:val>
                                        </p:tav>
                                      </p:tavLst>
                                    </p:anim>
                                    <p:anim calcmode="lin" valueType="num">
                                      <p:cBhvr>
                                        <p:cTn id="52" dur="500" fill="hold"/>
                                        <p:tgtEl>
                                          <p:spTgt spid="10"/>
                                        </p:tgtEl>
                                        <p:attrNameLst>
                                          <p:attrName>ppt_h</p:attrName>
                                        </p:attrNameLst>
                                      </p:cBhvr>
                                      <p:tavLst>
                                        <p:tav tm="0">
                                          <p:val>
                                            <p:fltVal val="0"/>
                                          </p:val>
                                        </p:tav>
                                        <p:tav tm="100000">
                                          <p:val>
                                            <p:strVal val="#ppt_h"/>
                                          </p:val>
                                        </p:tav>
                                      </p:tavLst>
                                    </p:anim>
                                    <p:animEffect transition="in" filter="fade">
                                      <p:cBhvr>
                                        <p:cTn id="53"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p:bldP spid="6" grpId="0" animBg="1"/>
      <p:bldP spid="9" grpId="0" animBg="1"/>
      <p:bldP spid="10" grpId="0" animBg="1"/>
      <p:bldP spid="1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descr="pndes-02-03.jpg">
            <a:extLst>
              <a:ext uri="{FF2B5EF4-FFF2-40B4-BE49-F238E27FC236}">
                <a16:creationId xmlns:a16="http://schemas.microsoft.com/office/drawing/2014/main" xmlns="" id="{18CAC262-6AF2-4D12-B59C-E2D8BB5981E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14876" y="926607"/>
            <a:ext cx="3976524" cy="6362437"/>
          </a:xfrm>
          <a:prstGeom prst="rect">
            <a:avLst/>
          </a:prstGeom>
        </p:spPr>
      </p:pic>
      <p:sp>
        <p:nvSpPr>
          <p:cNvPr id="3" name="Rectangle 2">
            <a:extLst>
              <a:ext uri="{FF2B5EF4-FFF2-40B4-BE49-F238E27FC236}">
                <a16:creationId xmlns:a16="http://schemas.microsoft.com/office/drawing/2014/main" xmlns="" id="{1F73989C-5510-4634-9C8B-E514B5EB6FE8}"/>
              </a:ext>
            </a:extLst>
          </p:cNvPr>
          <p:cNvSpPr/>
          <p:nvPr/>
        </p:nvSpPr>
        <p:spPr>
          <a:xfrm>
            <a:off x="2324100" y="270418"/>
            <a:ext cx="8934450" cy="4762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457200" indent="-457200">
              <a:buAutoNum type="arabicPeriod"/>
            </a:pPr>
            <a:r>
              <a:rPr lang="fr-FR" altLang="fr-FR" sz="3200" dirty="0">
                <a:solidFill>
                  <a:schemeClr val="accent2">
                    <a:lumMod val="75000"/>
                  </a:schemeClr>
                </a:solidFill>
                <a:latin typeface="+mj-lt"/>
                <a:ea typeface="+mj-ea"/>
                <a:cs typeface="+mj-cs"/>
              </a:rPr>
              <a:t>LES RÉSULTATS ENREGISTRÉS EN 2017</a:t>
            </a:r>
          </a:p>
        </p:txBody>
      </p:sp>
      <p:sp>
        <p:nvSpPr>
          <p:cNvPr id="4" name="Triangle rectangle 3">
            <a:extLst>
              <a:ext uri="{FF2B5EF4-FFF2-40B4-BE49-F238E27FC236}">
                <a16:creationId xmlns:a16="http://schemas.microsoft.com/office/drawing/2014/main" xmlns="" id="{1A306246-3085-4489-90A7-12BBCFA4912A}"/>
              </a:ext>
            </a:extLst>
          </p:cNvPr>
          <p:cNvSpPr/>
          <p:nvPr/>
        </p:nvSpPr>
        <p:spPr bwMode="auto">
          <a:xfrm flipH="1">
            <a:off x="5048250" y="5886450"/>
            <a:ext cx="7143750" cy="971550"/>
          </a:xfrm>
          <a:prstGeom prst="rtTriangle">
            <a:avLst/>
          </a:prstGeom>
          <a:solidFill>
            <a:schemeClr val="accent6">
              <a:lumMod val="75000"/>
            </a:schemeClr>
          </a:solidFill>
          <a:ln w="28575" cap="flat" cmpd="sng" algn="ctr">
            <a:solidFill>
              <a:srgbClr val="FFFF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1800" b="1" i="0" u="none" strike="noStrike" cap="none" normalizeH="0" baseline="0">
              <a:ln>
                <a:noFill/>
              </a:ln>
              <a:solidFill>
                <a:schemeClr val="accent1"/>
              </a:solidFill>
              <a:effectLst/>
              <a:latin typeface="Arial" charset="0"/>
            </a:endParaRPr>
          </a:p>
        </p:txBody>
      </p:sp>
    </p:spTree>
    <p:extLst>
      <p:ext uri="{BB962C8B-B14F-4D97-AF65-F5344CB8AC3E}">
        <p14:creationId xmlns:p14="http://schemas.microsoft.com/office/powerpoint/2010/main" val="2551094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9280" y="2670775"/>
            <a:ext cx="3515430" cy="1200329"/>
          </a:xfrm>
          <a:prstGeom prst="rect">
            <a:avLst/>
          </a:prstGeom>
        </p:spPr>
        <p:txBody>
          <a:bodyPr wrap="square">
            <a:spAutoFit/>
          </a:bodyPr>
          <a:lstStyle/>
          <a:p>
            <a:pPr algn="l"/>
            <a:r>
              <a:rPr lang="fr-FR" sz="2800" dirty="0"/>
              <a:t>5 925 ha </a:t>
            </a:r>
            <a:r>
              <a:rPr lang="fr-FR" sz="2200" b="0" dirty="0"/>
              <a:t>de nouveaux périmètres irrigués et de bas-fonds;</a:t>
            </a:r>
          </a:p>
        </p:txBody>
      </p:sp>
      <p:sp>
        <p:nvSpPr>
          <p:cNvPr id="9" name="Rectangle 8"/>
          <p:cNvSpPr/>
          <p:nvPr/>
        </p:nvSpPr>
        <p:spPr>
          <a:xfrm>
            <a:off x="3780720" y="2670775"/>
            <a:ext cx="4168486" cy="1292662"/>
          </a:xfrm>
          <a:prstGeom prst="rect">
            <a:avLst/>
          </a:prstGeom>
        </p:spPr>
        <p:txBody>
          <a:bodyPr wrap="square">
            <a:spAutoFit/>
          </a:bodyPr>
          <a:lstStyle/>
          <a:p>
            <a:pPr algn="l"/>
            <a:r>
              <a:rPr lang="fr-FR" sz="2200" b="0" dirty="0"/>
              <a:t>Construction de </a:t>
            </a:r>
            <a:r>
              <a:rPr lang="fr-FR" sz="2800" dirty="0"/>
              <a:t>06</a:t>
            </a:r>
            <a:r>
              <a:rPr lang="fr-FR" sz="2200" b="0" dirty="0"/>
              <a:t> nouveaux barrages et la réhabilitation de </a:t>
            </a:r>
            <a:r>
              <a:rPr lang="fr-FR" sz="2800" dirty="0"/>
              <a:t>05</a:t>
            </a:r>
            <a:r>
              <a:rPr lang="fr-FR" sz="2200" b="0" dirty="0"/>
              <a:t> barrages;</a:t>
            </a:r>
          </a:p>
        </p:txBody>
      </p:sp>
      <p:sp>
        <p:nvSpPr>
          <p:cNvPr id="10" name="Rectangle 9"/>
          <p:cNvSpPr/>
          <p:nvPr/>
        </p:nvSpPr>
        <p:spPr>
          <a:xfrm>
            <a:off x="8330680" y="2545402"/>
            <a:ext cx="3685309" cy="1446550"/>
          </a:xfrm>
          <a:prstGeom prst="rect">
            <a:avLst/>
          </a:prstGeom>
        </p:spPr>
        <p:txBody>
          <a:bodyPr wrap="square">
            <a:spAutoFit/>
          </a:bodyPr>
          <a:lstStyle/>
          <a:p>
            <a:pPr algn="l"/>
            <a:r>
              <a:rPr lang="fr-FR" sz="2200" b="0" dirty="0"/>
              <a:t>Adoption d’un décret portant cadre institutionnel pour la mise en œuvre de la REDD+.</a:t>
            </a:r>
          </a:p>
        </p:txBody>
      </p:sp>
      <p:sp>
        <p:nvSpPr>
          <p:cNvPr id="11" name="Rectangle 10"/>
          <p:cNvSpPr/>
          <p:nvPr/>
        </p:nvSpPr>
        <p:spPr>
          <a:xfrm>
            <a:off x="-29280" y="4851530"/>
            <a:ext cx="4848930" cy="769441"/>
          </a:xfrm>
          <a:prstGeom prst="rect">
            <a:avLst/>
          </a:prstGeom>
          <a:solidFill>
            <a:srgbClr val="FFF1C5"/>
          </a:solidFill>
        </p:spPr>
        <p:txBody>
          <a:bodyPr wrap="square">
            <a:spAutoFit/>
          </a:bodyPr>
          <a:lstStyle/>
          <a:p>
            <a:pPr algn="just"/>
            <a:r>
              <a:rPr lang="fr-FR" sz="2200" b="0" dirty="0"/>
              <a:t>Mise en place de l’agence nationale des terres rurales. </a:t>
            </a:r>
          </a:p>
        </p:txBody>
      </p:sp>
      <p:sp>
        <p:nvSpPr>
          <p:cNvPr id="12" name="Rectangle 11"/>
          <p:cNvSpPr/>
          <p:nvPr/>
        </p:nvSpPr>
        <p:spPr>
          <a:xfrm>
            <a:off x="0" y="6081801"/>
            <a:ext cx="4819650" cy="769441"/>
          </a:xfrm>
          <a:prstGeom prst="rect">
            <a:avLst/>
          </a:prstGeom>
          <a:solidFill>
            <a:srgbClr val="FFF1C5"/>
          </a:solidFill>
        </p:spPr>
        <p:txBody>
          <a:bodyPr wrap="square">
            <a:spAutoFit/>
          </a:bodyPr>
          <a:lstStyle/>
          <a:p>
            <a:pPr algn="l"/>
            <a:r>
              <a:rPr lang="fr-FR" sz="2200" b="0" dirty="0"/>
              <a:t>Création de nouvelles unités industrielles</a:t>
            </a:r>
          </a:p>
        </p:txBody>
      </p:sp>
      <p:sp>
        <p:nvSpPr>
          <p:cNvPr id="13" name="Rectangle 12"/>
          <p:cNvSpPr/>
          <p:nvPr/>
        </p:nvSpPr>
        <p:spPr>
          <a:xfrm>
            <a:off x="5924551" y="4802950"/>
            <a:ext cx="6267448" cy="1107996"/>
          </a:xfrm>
          <a:prstGeom prst="rect">
            <a:avLst/>
          </a:prstGeom>
          <a:solidFill>
            <a:srgbClr val="FFF1C5"/>
          </a:solidFill>
        </p:spPr>
        <p:txBody>
          <a:bodyPr wrap="square">
            <a:spAutoFit/>
          </a:bodyPr>
          <a:lstStyle/>
          <a:p>
            <a:pPr algn="l"/>
            <a:r>
              <a:rPr lang="fr-FR" sz="2200" b="0" dirty="0"/>
              <a:t>Réviser la réponse face au déficit céréalier particulièrement élevé de la campagne agricole écoulée </a:t>
            </a:r>
          </a:p>
        </p:txBody>
      </p:sp>
      <p:sp>
        <p:nvSpPr>
          <p:cNvPr id="2" name="Rectangle 1">
            <a:extLst>
              <a:ext uri="{FF2B5EF4-FFF2-40B4-BE49-F238E27FC236}">
                <a16:creationId xmlns:a16="http://schemas.microsoft.com/office/drawing/2014/main" xmlns="" id="{17ACB00A-2FB4-41A8-8903-0E0156C30DD0}"/>
              </a:ext>
            </a:extLst>
          </p:cNvPr>
          <p:cNvSpPr/>
          <p:nvPr/>
        </p:nvSpPr>
        <p:spPr>
          <a:xfrm>
            <a:off x="5924551" y="6008756"/>
            <a:ext cx="6267450" cy="769441"/>
          </a:xfrm>
          <a:prstGeom prst="rect">
            <a:avLst/>
          </a:prstGeom>
          <a:solidFill>
            <a:srgbClr val="FFF1C5"/>
          </a:solidFill>
        </p:spPr>
        <p:txBody>
          <a:bodyPr wrap="square">
            <a:spAutoFit/>
          </a:bodyPr>
          <a:lstStyle/>
          <a:p>
            <a:pPr algn="l"/>
            <a:r>
              <a:rPr lang="fr-FR" sz="2200" b="0" dirty="0"/>
              <a:t>mise en place de la Centrale d’achat de médicaments vétérinaires; </a:t>
            </a:r>
          </a:p>
        </p:txBody>
      </p:sp>
      <p:sp>
        <p:nvSpPr>
          <p:cNvPr id="14" name="ZoneTexte 13">
            <a:extLst>
              <a:ext uri="{FF2B5EF4-FFF2-40B4-BE49-F238E27FC236}">
                <a16:creationId xmlns:a16="http://schemas.microsoft.com/office/drawing/2014/main" xmlns="" id="{6C2A38C4-2C7A-4929-824A-50B1C5DFC3F4}"/>
              </a:ext>
            </a:extLst>
          </p:cNvPr>
          <p:cNvSpPr txBox="1"/>
          <p:nvPr/>
        </p:nvSpPr>
        <p:spPr>
          <a:xfrm>
            <a:off x="0" y="4176651"/>
            <a:ext cx="12248716" cy="461665"/>
          </a:xfrm>
          <a:prstGeom prst="rect">
            <a:avLst/>
          </a:prstGeom>
          <a:solidFill>
            <a:srgbClr val="FFCD2D"/>
          </a:solidFill>
        </p:spPr>
        <p:txBody>
          <a:bodyPr wrap="square" rtlCol="0">
            <a:spAutoFit/>
          </a:bodyPr>
          <a:lstStyle/>
          <a:p>
            <a:r>
              <a:rPr lang="fr-FR" sz="2400" dirty="0"/>
              <a:t>LES DEFIS</a:t>
            </a:r>
          </a:p>
        </p:txBody>
      </p:sp>
      <p:grpSp>
        <p:nvGrpSpPr>
          <p:cNvPr id="4" name="Groupe 3">
            <a:extLst>
              <a:ext uri="{FF2B5EF4-FFF2-40B4-BE49-F238E27FC236}">
                <a16:creationId xmlns:a16="http://schemas.microsoft.com/office/drawing/2014/main" xmlns="" id="{02B12063-C758-425A-A88D-01B00F51BABB}"/>
              </a:ext>
            </a:extLst>
          </p:cNvPr>
          <p:cNvGrpSpPr/>
          <p:nvPr/>
        </p:nvGrpSpPr>
        <p:grpSpPr>
          <a:xfrm>
            <a:off x="2640844" y="1059203"/>
            <a:ext cx="8863465" cy="893366"/>
            <a:chOff x="2640844" y="1059203"/>
            <a:chExt cx="8863465" cy="893366"/>
          </a:xfrm>
        </p:grpSpPr>
        <p:sp>
          <p:nvSpPr>
            <p:cNvPr id="3" name="Rectangle 2"/>
            <p:cNvSpPr/>
            <p:nvPr/>
          </p:nvSpPr>
          <p:spPr>
            <a:xfrm>
              <a:off x="3780720" y="1213499"/>
              <a:ext cx="7723589" cy="584775"/>
            </a:xfrm>
            <a:prstGeom prst="rect">
              <a:avLst/>
            </a:prstGeom>
          </p:spPr>
          <p:txBody>
            <a:bodyPr wrap="none">
              <a:spAutoFit/>
            </a:bodyPr>
            <a:lstStyle/>
            <a:p>
              <a:pPr algn="just"/>
              <a:r>
                <a:rPr lang="fr-FR" sz="3200" dirty="0"/>
                <a:t>AGRICULTURE ET ECONOMIE VERTE </a:t>
              </a:r>
            </a:p>
          </p:txBody>
        </p:sp>
        <p:pic>
          <p:nvPicPr>
            <p:cNvPr id="15" name="Image 14">
              <a:extLst>
                <a:ext uri="{FF2B5EF4-FFF2-40B4-BE49-F238E27FC236}">
                  <a16:creationId xmlns:a16="http://schemas.microsoft.com/office/drawing/2014/main" xmlns="" id="{D7B17F6C-0CF8-466A-9BAD-F0014A4731A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40844" y="1059203"/>
              <a:ext cx="1139876" cy="893366"/>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grpSp>
      <p:sp>
        <p:nvSpPr>
          <p:cNvPr id="16" name="Rectangle 15">
            <a:extLst>
              <a:ext uri="{FF2B5EF4-FFF2-40B4-BE49-F238E27FC236}">
                <a16:creationId xmlns:a16="http://schemas.microsoft.com/office/drawing/2014/main" xmlns="" id="{D1B19726-1865-4DD4-9C07-CB02F283664A}"/>
              </a:ext>
            </a:extLst>
          </p:cNvPr>
          <p:cNvSpPr/>
          <p:nvPr/>
        </p:nvSpPr>
        <p:spPr>
          <a:xfrm>
            <a:off x="2324100" y="270418"/>
            <a:ext cx="8934450" cy="4762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457200" indent="-457200">
              <a:buAutoNum type="arabicPeriod"/>
            </a:pPr>
            <a:r>
              <a:rPr lang="fr-FR" altLang="fr-FR" sz="3200" dirty="0">
                <a:solidFill>
                  <a:schemeClr val="accent2">
                    <a:lumMod val="75000"/>
                  </a:schemeClr>
                </a:solidFill>
                <a:latin typeface="+mj-lt"/>
                <a:ea typeface="+mj-ea"/>
                <a:cs typeface="+mj-cs"/>
              </a:rPr>
              <a:t>LES RÉSULTATS ENREGISTRÉS EN 2017</a:t>
            </a:r>
          </a:p>
        </p:txBody>
      </p:sp>
    </p:spTree>
    <p:extLst>
      <p:ext uri="{BB962C8B-B14F-4D97-AF65-F5344CB8AC3E}">
        <p14:creationId xmlns:p14="http://schemas.microsoft.com/office/powerpoint/2010/main" val="1817650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p:cTn id="14" dur="500" fill="hold"/>
                                        <p:tgtEl>
                                          <p:spTgt spid="6"/>
                                        </p:tgtEl>
                                        <p:attrNameLst>
                                          <p:attrName>ppt_w</p:attrName>
                                        </p:attrNameLst>
                                      </p:cBhvr>
                                      <p:tavLst>
                                        <p:tav tm="0">
                                          <p:val>
                                            <p:fltVal val="0"/>
                                          </p:val>
                                        </p:tav>
                                        <p:tav tm="100000">
                                          <p:val>
                                            <p:strVal val="#ppt_w"/>
                                          </p:val>
                                        </p:tav>
                                      </p:tavLst>
                                    </p:anim>
                                    <p:anim calcmode="lin" valueType="num">
                                      <p:cBhvr>
                                        <p:cTn id="15" dur="500" fill="hold"/>
                                        <p:tgtEl>
                                          <p:spTgt spid="6"/>
                                        </p:tgtEl>
                                        <p:attrNameLst>
                                          <p:attrName>ppt_h</p:attrName>
                                        </p:attrNameLst>
                                      </p:cBhvr>
                                      <p:tavLst>
                                        <p:tav tm="0">
                                          <p:val>
                                            <p:fltVal val="0"/>
                                          </p:val>
                                        </p:tav>
                                        <p:tav tm="100000">
                                          <p:val>
                                            <p:strVal val="#ppt_h"/>
                                          </p:val>
                                        </p:tav>
                                      </p:tavLst>
                                    </p:anim>
                                    <p:animEffect transition="in" filter="fade">
                                      <p:cBhvr>
                                        <p:cTn id="16" dur="500"/>
                                        <p:tgtEl>
                                          <p:spTgt spid="6"/>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p:cTn id="21" dur="500" fill="hold"/>
                                        <p:tgtEl>
                                          <p:spTgt spid="9"/>
                                        </p:tgtEl>
                                        <p:attrNameLst>
                                          <p:attrName>ppt_w</p:attrName>
                                        </p:attrNameLst>
                                      </p:cBhvr>
                                      <p:tavLst>
                                        <p:tav tm="0">
                                          <p:val>
                                            <p:fltVal val="0"/>
                                          </p:val>
                                        </p:tav>
                                        <p:tav tm="100000">
                                          <p:val>
                                            <p:strVal val="#ppt_w"/>
                                          </p:val>
                                        </p:tav>
                                      </p:tavLst>
                                    </p:anim>
                                    <p:anim calcmode="lin" valueType="num">
                                      <p:cBhvr>
                                        <p:cTn id="22" dur="500" fill="hold"/>
                                        <p:tgtEl>
                                          <p:spTgt spid="9"/>
                                        </p:tgtEl>
                                        <p:attrNameLst>
                                          <p:attrName>ppt_h</p:attrName>
                                        </p:attrNameLst>
                                      </p:cBhvr>
                                      <p:tavLst>
                                        <p:tav tm="0">
                                          <p:val>
                                            <p:fltVal val="0"/>
                                          </p:val>
                                        </p:tav>
                                        <p:tav tm="100000">
                                          <p:val>
                                            <p:strVal val="#ppt_h"/>
                                          </p:val>
                                        </p:tav>
                                      </p:tavLst>
                                    </p:anim>
                                    <p:animEffect transition="in" filter="fade">
                                      <p:cBhvr>
                                        <p:cTn id="23" dur="500"/>
                                        <p:tgtEl>
                                          <p:spTgt spid="9"/>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10"/>
                                        </p:tgtEl>
                                        <p:attrNameLst>
                                          <p:attrName>style.visibility</p:attrName>
                                        </p:attrNameLst>
                                      </p:cBhvr>
                                      <p:to>
                                        <p:strVal val="visible"/>
                                      </p:to>
                                    </p:set>
                                    <p:anim calcmode="lin" valueType="num">
                                      <p:cBhvr>
                                        <p:cTn id="28" dur="500" fill="hold"/>
                                        <p:tgtEl>
                                          <p:spTgt spid="10"/>
                                        </p:tgtEl>
                                        <p:attrNameLst>
                                          <p:attrName>ppt_w</p:attrName>
                                        </p:attrNameLst>
                                      </p:cBhvr>
                                      <p:tavLst>
                                        <p:tav tm="0">
                                          <p:val>
                                            <p:fltVal val="0"/>
                                          </p:val>
                                        </p:tav>
                                        <p:tav tm="100000">
                                          <p:val>
                                            <p:strVal val="#ppt_w"/>
                                          </p:val>
                                        </p:tav>
                                      </p:tavLst>
                                    </p:anim>
                                    <p:anim calcmode="lin" valueType="num">
                                      <p:cBhvr>
                                        <p:cTn id="29" dur="500" fill="hold"/>
                                        <p:tgtEl>
                                          <p:spTgt spid="10"/>
                                        </p:tgtEl>
                                        <p:attrNameLst>
                                          <p:attrName>ppt_h</p:attrName>
                                        </p:attrNameLst>
                                      </p:cBhvr>
                                      <p:tavLst>
                                        <p:tav tm="0">
                                          <p:val>
                                            <p:fltVal val="0"/>
                                          </p:val>
                                        </p:tav>
                                        <p:tav tm="100000">
                                          <p:val>
                                            <p:strVal val="#ppt_h"/>
                                          </p:val>
                                        </p:tav>
                                      </p:tavLst>
                                    </p:anim>
                                    <p:animEffect transition="in" filter="fade">
                                      <p:cBhvr>
                                        <p:cTn id="30" dur="500"/>
                                        <p:tgtEl>
                                          <p:spTgt spid="10"/>
                                        </p:tgtEl>
                                      </p:cBhvr>
                                    </p:animEffec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53" presetClass="entr" presetSubtype="16" fill="hold" grpId="0" nodeType="clickEffect">
                                  <p:stCondLst>
                                    <p:cond delay="0"/>
                                  </p:stCondLst>
                                  <p:childTnLst>
                                    <p:set>
                                      <p:cBhvr>
                                        <p:cTn id="38" dur="1" fill="hold">
                                          <p:stCondLst>
                                            <p:cond delay="0"/>
                                          </p:stCondLst>
                                        </p:cTn>
                                        <p:tgtEl>
                                          <p:spTgt spid="11"/>
                                        </p:tgtEl>
                                        <p:attrNameLst>
                                          <p:attrName>style.visibility</p:attrName>
                                        </p:attrNameLst>
                                      </p:cBhvr>
                                      <p:to>
                                        <p:strVal val="visible"/>
                                      </p:to>
                                    </p:set>
                                    <p:anim calcmode="lin" valueType="num">
                                      <p:cBhvr>
                                        <p:cTn id="39" dur="500" fill="hold"/>
                                        <p:tgtEl>
                                          <p:spTgt spid="11"/>
                                        </p:tgtEl>
                                        <p:attrNameLst>
                                          <p:attrName>ppt_w</p:attrName>
                                        </p:attrNameLst>
                                      </p:cBhvr>
                                      <p:tavLst>
                                        <p:tav tm="0">
                                          <p:val>
                                            <p:fltVal val="0"/>
                                          </p:val>
                                        </p:tav>
                                        <p:tav tm="100000">
                                          <p:val>
                                            <p:strVal val="#ppt_w"/>
                                          </p:val>
                                        </p:tav>
                                      </p:tavLst>
                                    </p:anim>
                                    <p:anim calcmode="lin" valueType="num">
                                      <p:cBhvr>
                                        <p:cTn id="40" dur="500" fill="hold"/>
                                        <p:tgtEl>
                                          <p:spTgt spid="11"/>
                                        </p:tgtEl>
                                        <p:attrNameLst>
                                          <p:attrName>ppt_h</p:attrName>
                                        </p:attrNameLst>
                                      </p:cBhvr>
                                      <p:tavLst>
                                        <p:tav tm="0">
                                          <p:val>
                                            <p:fltVal val="0"/>
                                          </p:val>
                                        </p:tav>
                                        <p:tav tm="100000">
                                          <p:val>
                                            <p:strVal val="#ppt_h"/>
                                          </p:val>
                                        </p:tav>
                                      </p:tavLst>
                                    </p:anim>
                                    <p:animEffect transition="in" filter="fade">
                                      <p:cBhvr>
                                        <p:cTn id="41" dur="500"/>
                                        <p:tgtEl>
                                          <p:spTgt spid="11"/>
                                        </p:tgtEl>
                                      </p:cBhvr>
                                    </p:animEffect>
                                  </p:childTnLst>
                                </p:cTn>
                              </p:par>
                              <p:par>
                                <p:cTn id="42" presetID="53" presetClass="entr" presetSubtype="16" fill="hold" grpId="0" nodeType="withEffect">
                                  <p:stCondLst>
                                    <p:cond delay="0"/>
                                  </p:stCondLst>
                                  <p:childTnLst>
                                    <p:set>
                                      <p:cBhvr>
                                        <p:cTn id="43" dur="1" fill="hold">
                                          <p:stCondLst>
                                            <p:cond delay="0"/>
                                          </p:stCondLst>
                                        </p:cTn>
                                        <p:tgtEl>
                                          <p:spTgt spid="12"/>
                                        </p:tgtEl>
                                        <p:attrNameLst>
                                          <p:attrName>style.visibility</p:attrName>
                                        </p:attrNameLst>
                                      </p:cBhvr>
                                      <p:to>
                                        <p:strVal val="visible"/>
                                      </p:to>
                                    </p:set>
                                    <p:anim calcmode="lin" valueType="num">
                                      <p:cBhvr>
                                        <p:cTn id="44" dur="500" fill="hold"/>
                                        <p:tgtEl>
                                          <p:spTgt spid="12"/>
                                        </p:tgtEl>
                                        <p:attrNameLst>
                                          <p:attrName>ppt_w</p:attrName>
                                        </p:attrNameLst>
                                      </p:cBhvr>
                                      <p:tavLst>
                                        <p:tav tm="0">
                                          <p:val>
                                            <p:fltVal val="0"/>
                                          </p:val>
                                        </p:tav>
                                        <p:tav tm="100000">
                                          <p:val>
                                            <p:strVal val="#ppt_w"/>
                                          </p:val>
                                        </p:tav>
                                      </p:tavLst>
                                    </p:anim>
                                    <p:anim calcmode="lin" valueType="num">
                                      <p:cBhvr>
                                        <p:cTn id="45" dur="500" fill="hold"/>
                                        <p:tgtEl>
                                          <p:spTgt spid="12"/>
                                        </p:tgtEl>
                                        <p:attrNameLst>
                                          <p:attrName>ppt_h</p:attrName>
                                        </p:attrNameLst>
                                      </p:cBhvr>
                                      <p:tavLst>
                                        <p:tav tm="0">
                                          <p:val>
                                            <p:fltVal val="0"/>
                                          </p:val>
                                        </p:tav>
                                        <p:tav tm="100000">
                                          <p:val>
                                            <p:strVal val="#ppt_h"/>
                                          </p:val>
                                        </p:tav>
                                      </p:tavLst>
                                    </p:anim>
                                    <p:animEffect transition="in" filter="fade">
                                      <p:cBhvr>
                                        <p:cTn id="46" dur="500"/>
                                        <p:tgtEl>
                                          <p:spTgt spid="12"/>
                                        </p:tgtEl>
                                      </p:cBhvr>
                                    </p:animEffect>
                                  </p:childTnLst>
                                </p:cTn>
                              </p:par>
                            </p:childTnLst>
                          </p:cTn>
                        </p:par>
                      </p:childTnLst>
                    </p:cTn>
                  </p:par>
                  <p:par>
                    <p:cTn id="47" fill="hold">
                      <p:stCondLst>
                        <p:cond delay="indefinite"/>
                      </p:stCondLst>
                      <p:childTnLst>
                        <p:par>
                          <p:cTn id="48" fill="hold">
                            <p:stCondLst>
                              <p:cond delay="0"/>
                            </p:stCondLst>
                            <p:childTnLst>
                              <p:par>
                                <p:cTn id="49" presetID="53" presetClass="entr" presetSubtype="16" fill="hold" grpId="0" nodeType="clickEffect">
                                  <p:stCondLst>
                                    <p:cond delay="0"/>
                                  </p:stCondLst>
                                  <p:childTnLst>
                                    <p:set>
                                      <p:cBhvr>
                                        <p:cTn id="50" dur="1" fill="hold">
                                          <p:stCondLst>
                                            <p:cond delay="0"/>
                                          </p:stCondLst>
                                        </p:cTn>
                                        <p:tgtEl>
                                          <p:spTgt spid="2"/>
                                        </p:tgtEl>
                                        <p:attrNameLst>
                                          <p:attrName>style.visibility</p:attrName>
                                        </p:attrNameLst>
                                      </p:cBhvr>
                                      <p:to>
                                        <p:strVal val="visible"/>
                                      </p:to>
                                    </p:set>
                                    <p:anim calcmode="lin" valueType="num">
                                      <p:cBhvr>
                                        <p:cTn id="51" dur="500" fill="hold"/>
                                        <p:tgtEl>
                                          <p:spTgt spid="2"/>
                                        </p:tgtEl>
                                        <p:attrNameLst>
                                          <p:attrName>ppt_w</p:attrName>
                                        </p:attrNameLst>
                                      </p:cBhvr>
                                      <p:tavLst>
                                        <p:tav tm="0">
                                          <p:val>
                                            <p:fltVal val="0"/>
                                          </p:val>
                                        </p:tav>
                                        <p:tav tm="100000">
                                          <p:val>
                                            <p:strVal val="#ppt_w"/>
                                          </p:val>
                                        </p:tav>
                                      </p:tavLst>
                                    </p:anim>
                                    <p:anim calcmode="lin" valueType="num">
                                      <p:cBhvr>
                                        <p:cTn id="52" dur="500" fill="hold"/>
                                        <p:tgtEl>
                                          <p:spTgt spid="2"/>
                                        </p:tgtEl>
                                        <p:attrNameLst>
                                          <p:attrName>ppt_h</p:attrName>
                                        </p:attrNameLst>
                                      </p:cBhvr>
                                      <p:tavLst>
                                        <p:tav tm="0">
                                          <p:val>
                                            <p:fltVal val="0"/>
                                          </p:val>
                                        </p:tav>
                                        <p:tav tm="100000">
                                          <p:val>
                                            <p:strVal val="#ppt_h"/>
                                          </p:val>
                                        </p:tav>
                                      </p:tavLst>
                                    </p:anim>
                                    <p:animEffect transition="in" filter="fade">
                                      <p:cBhvr>
                                        <p:cTn id="53" dur="500"/>
                                        <p:tgtEl>
                                          <p:spTgt spid="2"/>
                                        </p:tgtEl>
                                      </p:cBhvr>
                                    </p:animEffect>
                                  </p:childTnLst>
                                </p:cTn>
                              </p:par>
                              <p:par>
                                <p:cTn id="54" presetID="53" presetClass="entr" presetSubtype="16" fill="hold" grpId="0" nodeType="withEffect">
                                  <p:stCondLst>
                                    <p:cond delay="0"/>
                                  </p:stCondLst>
                                  <p:childTnLst>
                                    <p:set>
                                      <p:cBhvr>
                                        <p:cTn id="55" dur="1" fill="hold">
                                          <p:stCondLst>
                                            <p:cond delay="0"/>
                                          </p:stCondLst>
                                        </p:cTn>
                                        <p:tgtEl>
                                          <p:spTgt spid="13"/>
                                        </p:tgtEl>
                                        <p:attrNameLst>
                                          <p:attrName>style.visibility</p:attrName>
                                        </p:attrNameLst>
                                      </p:cBhvr>
                                      <p:to>
                                        <p:strVal val="visible"/>
                                      </p:to>
                                    </p:set>
                                    <p:anim calcmode="lin" valueType="num">
                                      <p:cBhvr>
                                        <p:cTn id="56" dur="500" fill="hold"/>
                                        <p:tgtEl>
                                          <p:spTgt spid="13"/>
                                        </p:tgtEl>
                                        <p:attrNameLst>
                                          <p:attrName>ppt_w</p:attrName>
                                        </p:attrNameLst>
                                      </p:cBhvr>
                                      <p:tavLst>
                                        <p:tav tm="0">
                                          <p:val>
                                            <p:fltVal val="0"/>
                                          </p:val>
                                        </p:tav>
                                        <p:tav tm="100000">
                                          <p:val>
                                            <p:strVal val="#ppt_w"/>
                                          </p:val>
                                        </p:tav>
                                      </p:tavLst>
                                    </p:anim>
                                    <p:anim calcmode="lin" valueType="num">
                                      <p:cBhvr>
                                        <p:cTn id="57" dur="500" fill="hold"/>
                                        <p:tgtEl>
                                          <p:spTgt spid="13"/>
                                        </p:tgtEl>
                                        <p:attrNameLst>
                                          <p:attrName>ppt_h</p:attrName>
                                        </p:attrNameLst>
                                      </p:cBhvr>
                                      <p:tavLst>
                                        <p:tav tm="0">
                                          <p:val>
                                            <p:fltVal val="0"/>
                                          </p:val>
                                        </p:tav>
                                        <p:tav tm="100000">
                                          <p:val>
                                            <p:strVal val="#ppt_h"/>
                                          </p:val>
                                        </p:tav>
                                      </p:tavLst>
                                    </p:anim>
                                    <p:animEffect transition="in" filter="fade">
                                      <p:cBhvr>
                                        <p:cTn id="58"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P spid="10" grpId="0"/>
      <p:bldP spid="11" grpId="0" animBg="1"/>
      <p:bldP spid="12" grpId="0" animBg="1"/>
      <p:bldP spid="13" grpId="0" animBg="1"/>
      <p:bldP spid="2"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DC2D3130-242C-47FB-914E-DEFD07CE42A7}"/>
              </a:ext>
            </a:extLst>
          </p:cNvPr>
          <p:cNvSpPr/>
          <p:nvPr/>
        </p:nvSpPr>
        <p:spPr>
          <a:xfrm>
            <a:off x="154060" y="2113523"/>
            <a:ext cx="5219700" cy="1200329"/>
          </a:xfrm>
          <a:prstGeom prst="rect">
            <a:avLst/>
          </a:prstGeom>
        </p:spPr>
        <p:txBody>
          <a:bodyPr wrap="square">
            <a:spAutoFit/>
          </a:bodyPr>
          <a:lstStyle/>
          <a:p>
            <a:pPr algn="l"/>
            <a:r>
              <a:rPr lang="fr-FR" sz="2400" b="0" dirty="0"/>
              <a:t>Adoption de la loi d’orientation de promotion des PME/PMI, puis de sa charte assortie d’un Plan </a:t>
            </a:r>
            <a:r>
              <a:rPr lang="fr-FR" sz="2400" b="0" dirty="0" smtClean="0"/>
              <a:t>d’action </a:t>
            </a:r>
            <a:endParaRPr lang="fr-FR" sz="2400" b="0" dirty="0"/>
          </a:p>
        </p:txBody>
      </p:sp>
      <p:sp>
        <p:nvSpPr>
          <p:cNvPr id="9" name="Rectangle 8">
            <a:extLst>
              <a:ext uri="{FF2B5EF4-FFF2-40B4-BE49-F238E27FC236}">
                <a16:creationId xmlns:a16="http://schemas.microsoft.com/office/drawing/2014/main" xmlns="" id="{48631FAE-DA4B-4F6E-8272-E61EB0D3D56E}"/>
              </a:ext>
            </a:extLst>
          </p:cNvPr>
          <p:cNvSpPr/>
          <p:nvPr/>
        </p:nvSpPr>
        <p:spPr>
          <a:xfrm>
            <a:off x="6800411" y="2060052"/>
            <a:ext cx="5194429" cy="1200329"/>
          </a:xfrm>
          <a:prstGeom prst="rect">
            <a:avLst/>
          </a:prstGeom>
        </p:spPr>
        <p:txBody>
          <a:bodyPr wrap="square">
            <a:spAutoFit/>
          </a:bodyPr>
          <a:lstStyle/>
          <a:p>
            <a:pPr algn="l"/>
            <a:r>
              <a:rPr lang="fr-FR" sz="2400" b="0" dirty="0"/>
              <a:t>Renouvellement du parc automobile poids lourds avec l’importation effective de 369 véhicules </a:t>
            </a:r>
          </a:p>
        </p:txBody>
      </p:sp>
      <p:sp>
        <p:nvSpPr>
          <p:cNvPr id="10" name="Rectangle 9">
            <a:extLst>
              <a:ext uri="{FF2B5EF4-FFF2-40B4-BE49-F238E27FC236}">
                <a16:creationId xmlns:a16="http://schemas.microsoft.com/office/drawing/2014/main" xmlns="" id="{73123A75-5539-4D50-916D-DC25E8EBE01B}"/>
              </a:ext>
            </a:extLst>
          </p:cNvPr>
          <p:cNvSpPr/>
          <p:nvPr/>
        </p:nvSpPr>
        <p:spPr>
          <a:xfrm>
            <a:off x="0" y="4940240"/>
            <a:ext cx="4724399" cy="1446550"/>
          </a:xfrm>
          <a:prstGeom prst="rect">
            <a:avLst/>
          </a:prstGeom>
          <a:solidFill>
            <a:srgbClr val="FFF1C5"/>
          </a:solidFill>
        </p:spPr>
        <p:txBody>
          <a:bodyPr wrap="square">
            <a:spAutoFit/>
          </a:bodyPr>
          <a:lstStyle/>
          <a:p>
            <a:pPr algn="l"/>
            <a:r>
              <a:rPr lang="fr-FR" sz="2200" b="0" dirty="0"/>
              <a:t> Accélération des programmes d’amélioration de la mobilité urbaine, de contrôle de la charge à l’essieux</a:t>
            </a:r>
          </a:p>
        </p:txBody>
      </p:sp>
      <p:sp>
        <p:nvSpPr>
          <p:cNvPr id="11" name="Rectangle 10">
            <a:extLst>
              <a:ext uri="{FF2B5EF4-FFF2-40B4-BE49-F238E27FC236}">
                <a16:creationId xmlns:a16="http://schemas.microsoft.com/office/drawing/2014/main" xmlns="" id="{3D3E93DD-9CEA-4288-A96D-73FA7A32BEB4}"/>
              </a:ext>
            </a:extLst>
          </p:cNvPr>
          <p:cNvSpPr/>
          <p:nvPr/>
        </p:nvSpPr>
        <p:spPr>
          <a:xfrm>
            <a:off x="7272539" y="4940240"/>
            <a:ext cx="4743450" cy="1107996"/>
          </a:xfrm>
          <a:prstGeom prst="rect">
            <a:avLst/>
          </a:prstGeom>
          <a:solidFill>
            <a:srgbClr val="FFF1C5"/>
          </a:solidFill>
        </p:spPr>
        <p:txBody>
          <a:bodyPr wrap="square">
            <a:spAutoFit/>
          </a:bodyPr>
          <a:lstStyle/>
          <a:p>
            <a:pPr algn="just"/>
            <a:r>
              <a:rPr lang="fr-FR" sz="2200" b="0" dirty="0"/>
              <a:t>Mise en place de la  plateforme de système d’information sur les marchés (Bourse de commerce)</a:t>
            </a:r>
          </a:p>
        </p:txBody>
      </p:sp>
      <p:sp>
        <p:nvSpPr>
          <p:cNvPr id="12" name="ZoneTexte 11">
            <a:extLst>
              <a:ext uri="{FF2B5EF4-FFF2-40B4-BE49-F238E27FC236}">
                <a16:creationId xmlns:a16="http://schemas.microsoft.com/office/drawing/2014/main" xmlns="" id="{3504F6F8-328F-4554-AFBC-5BA6EB854F04}"/>
              </a:ext>
            </a:extLst>
          </p:cNvPr>
          <p:cNvSpPr txBox="1"/>
          <p:nvPr/>
        </p:nvSpPr>
        <p:spPr>
          <a:xfrm>
            <a:off x="-37666" y="4066555"/>
            <a:ext cx="12248716" cy="461665"/>
          </a:xfrm>
          <a:prstGeom prst="rect">
            <a:avLst/>
          </a:prstGeom>
          <a:solidFill>
            <a:srgbClr val="FFCD2D"/>
          </a:solidFill>
        </p:spPr>
        <p:txBody>
          <a:bodyPr wrap="square" rtlCol="0">
            <a:spAutoFit/>
          </a:bodyPr>
          <a:lstStyle/>
          <a:p>
            <a:r>
              <a:rPr lang="fr-FR" sz="2400" dirty="0"/>
              <a:t>LES DEFIS</a:t>
            </a:r>
          </a:p>
        </p:txBody>
      </p:sp>
      <p:grpSp>
        <p:nvGrpSpPr>
          <p:cNvPr id="14" name="Groupe 13">
            <a:extLst>
              <a:ext uri="{FF2B5EF4-FFF2-40B4-BE49-F238E27FC236}">
                <a16:creationId xmlns:a16="http://schemas.microsoft.com/office/drawing/2014/main" xmlns="" id="{9C4A2900-A28D-4ABE-AA7F-8C641D16FA56}"/>
              </a:ext>
            </a:extLst>
          </p:cNvPr>
          <p:cNvGrpSpPr/>
          <p:nvPr/>
        </p:nvGrpSpPr>
        <p:grpSpPr>
          <a:xfrm>
            <a:off x="2892798" y="928731"/>
            <a:ext cx="8232819" cy="775564"/>
            <a:chOff x="2892798" y="928731"/>
            <a:chExt cx="8232819" cy="775564"/>
          </a:xfrm>
        </p:grpSpPr>
        <p:sp>
          <p:nvSpPr>
            <p:cNvPr id="7" name="Rectangle 6">
              <a:extLst>
                <a:ext uri="{FF2B5EF4-FFF2-40B4-BE49-F238E27FC236}">
                  <a16:creationId xmlns:a16="http://schemas.microsoft.com/office/drawing/2014/main" xmlns="" id="{00345EE7-716B-4858-8E12-6520F14F8B0A}"/>
                </a:ext>
              </a:extLst>
            </p:cNvPr>
            <p:cNvSpPr/>
            <p:nvPr/>
          </p:nvSpPr>
          <p:spPr>
            <a:xfrm>
              <a:off x="3886199" y="1099210"/>
              <a:ext cx="7239418" cy="523220"/>
            </a:xfrm>
            <a:prstGeom prst="rect">
              <a:avLst/>
            </a:prstGeom>
          </p:spPr>
          <p:txBody>
            <a:bodyPr wrap="none">
              <a:spAutoFit/>
            </a:bodyPr>
            <a:lstStyle/>
            <a:p>
              <a:r>
                <a:rPr lang="fr-FR" sz="2800" dirty="0"/>
                <a:t>COMMERCE ET SERVICES MARCHANDS</a:t>
              </a:r>
            </a:p>
          </p:txBody>
        </p:sp>
        <p:pic>
          <p:nvPicPr>
            <p:cNvPr id="13" name="Image 12">
              <a:extLst>
                <a:ext uri="{FF2B5EF4-FFF2-40B4-BE49-F238E27FC236}">
                  <a16:creationId xmlns:a16="http://schemas.microsoft.com/office/drawing/2014/main" xmlns="" id="{97E04A46-804D-497A-A2A8-82BDACC937B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92798" y="928731"/>
              <a:ext cx="879102" cy="775564"/>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grpSp>
      <p:sp>
        <p:nvSpPr>
          <p:cNvPr id="15" name="Rectangle 14">
            <a:extLst>
              <a:ext uri="{FF2B5EF4-FFF2-40B4-BE49-F238E27FC236}">
                <a16:creationId xmlns:a16="http://schemas.microsoft.com/office/drawing/2014/main" xmlns="" id="{058EC5A5-D454-47E0-8890-FF2CF7E9CA29}"/>
              </a:ext>
            </a:extLst>
          </p:cNvPr>
          <p:cNvSpPr/>
          <p:nvPr/>
        </p:nvSpPr>
        <p:spPr>
          <a:xfrm>
            <a:off x="2324100" y="270418"/>
            <a:ext cx="8934450" cy="4762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457200" indent="-457200">
              <a:buAutoNum type="arabicPeriod"/>
            </a:pPr>
            <a:r>
              <a:rPr lang="fr-FR" altLang="fr-FR" sz="3200" dirty="0">
                <a:solidFill>
                  <a:schemeClr val="accent2">
                    <a:lumMod val="75000"/>
                  </a:schemeClr>
                </a:solidFill>
                <a:latin typeface="+mj-lt"/>
                <a:ea typeface="+mj-ea"/>
                <a:cs typeface="+mj-cs"/>
              </a:rPr>
              <a:t>LES RÉSULTATS ENREGISTRÉS EN 2017</a:t>
            </a:r>
          </a:p>
        </p:txBody>
      </p:sp>
    </p:spTree>
    <p:extLst>
      <p:ext uri="{BB962C8B-B14F-4D97-AF65-F5344CB8AC3E}">
        <p14:creationId xmlns:p14="http://schemas.microsoft.com/office/powerpoint/2010/main" val="2692593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500" fill="hold"/>
                                        <p:tgtEl>
                                          <p:spTgt spid="14"/>
                                        </p:tgtEl>
                                        <p:attrNameLst>
                                          <p:attrName>ppt_w</p:attrName>
                                        </p:attrNameLst>
                                      </p:cBhvr>
                                      <p:tavLst>
                                        <p:tav tm="0">
                                          <p:val>
                                            <p:fltVal val="0"/>
                                          </p:val>
                                        </p:tav>
                                        <p:tav tm="100000">
                                          <p:val>
                                            <p:strVal val="#ppt_w"/>
                                          </p:val>
                                        </p:tav>
                                      </p:tavLst>
                                    </p:anim>
                                    <p:anim calcmode="lin" valueType="num">
                                      <p:cBhvr>
                                        <p:cTn id="8" dur="500" fill="hold"/>
                                        <p:tgtEl>
                                          <p:spTgt spid="14"/>
                                        </p:tgtEl>
                                        <p:attrNameLst>
                                          <p:attrName>ppt_h</p:attrName>
                                        </p:attrNameLst>
                                      </p:cBhvr>
                                      <p:tavLst>
                                        <p:tav tm="0">
                                          <p:val>
                                            <p:fltVal val="0"/>
                                          </p:val>
                                        </p:tav>
                                        <p:tav tm="100000">
                                          <p:val>
                                            <p:strVal val="#ppt_h"/>
                                          </p:val>
                                        </p:tav>
                                      </p:tavLst>
                                    </p:anim>
                                    <p:animEffect transition="in" filter="fade">
                                      <p:cBhvr>
                                        <p:cTn id="9" dur="500"/>
                                        <p:tgtEl>
                                          <p:spTgt spid="14"/>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500" fill="hold"/>
                                        <p:tgtEl>
                                          <p:spTgt spid="5"/>
                                        </p:tgtEl>
                                        <p:attrNameLst>
                                          <p:attrName>ppt_w</p:attrName>
                                        </p:attrNameLst>
                                      </p:cBhvr>
                                      <p:tavLst>
                                        <p:tav tm="0">
                                          <p:val>
                                            <p:fltVal val="0"/>
                                          </p:val>
                                        </p:tav>
                                        <p:tav tm="100000">
                                          <p:val>
                                            <p:strVal val="#ppt_w"/>
                                          </p:val>
                                        </p:tav>
                                      </p:tavLst>
                                    </p:anim>
                                    <p:anim calcmode="lin" valueType="num">
                                      <p:cBhvr>
                                        <p:cTn id="15" dur="500" fill="hold"/>
                                        <p:tgtEl>
                                          <p:spTgt spid="5"/>
                                        </p:tgtEl>
                                        <p:attrNameLst>
                                          <p:attrName>ppt_h</p:attrName>
                                        </p:attrNameLst>
                                      </p:cBhvr>
                                      <p:tavLst>
                                        <p:tav tm="0">
                                          <p:val>
                                            <p:fltVal val="0"/>
                                          </p:val>
                                        </p:tav>
                                        <p:tav tm="100000">
                                          <p:val>
                                            <p:strVal val="#ppt_h"/>
                                          </p:val>
                                        </p:tav>
                                      </p:tavLst>
                                    </p:anim>
                                    <p:animEffect transition="in" filter="fade">
                                      <p:cBhvr>
                                        <p:cTn id="16" dur="5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p:cTn id="21" dur="500" fill="hold"/>
                                        <p:tgtEl>
                                          <p:spTgt spid="9"/>
                                        </p:tgtEl>
                                        <p:attrNameLst>
                                          <p:attrName>ppt_w</p:attrName>
                                        </p:attrNameLst>
                                      </p:cBhvr>
                                      <p:tavLst>
                                        <p:tav tm="0">
                                          <p:val>
                                            <p:fltVal val="0"/>
                                          </p:val>
                                        </p:tav>
                                        <p:tav tm="100000">
                                          <p:val>
                                            <p:strVal val="#ppt_w"/>
                                          </p:val>
                                        </p:tav>
                                      </p:tavLst>
                                    </p:anim>
                                    <p:anim calcmode="lin" valueType="num">
                                      <p:cBhvr>
                                        <p:cTn id="22" dur="500" fill="hold"/>
                                        <p:tgtEl>
                                          <p:spTgt spid="9"/>
                                        </p:tgtEl>
                                        <p:attrNameLst>
                                          <p:attrName>ppt_h</p:attrName>
                                        </p:attrNameLst>
                                      </p:cBhvr>
                                      <p:tavLst>
                                        <p:tav tm="0">
                                          <p:val>
                                            <p:fltVal val="0"/>
                                          </p:val>
                                        </p:tav>
                                        <p:tav tm="100000">
                                          <p:val>
                                            <p:strVal val="#ppt_h"/>
                                          </p:val>
                                        </p:tav>
                                      </p:tavLst>
                                    </p:anim>
                                    <p:animEffect transition="in" filter="fade">
                                      <p:cBhvr>
                                        <p:cTn id="23" dur="500"/>
                                        <p:tgtEl>
                                          <p:spTgt spid="9"/>
                                        </p:tgtEl>
                                      </p:cBhvr>
                                    </p:animEffec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12"/>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53" presetClass="entr" presetSubtype="16"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 calcmode="lin" valueType="num">
                                      <p:cBhvr>
                                        <p:cTn id="32" dur="500" fill="hold"/>
                                        <p:tgtEl>
                                          <p:spTgt spid="10"/>
                                        </p:tgtEl>
                                        <p:attrNameLst>
                                          <p:attrName>ppt_w</p:attrName>
                                        </p:attrNameLst>
                                      </p:cBhvr>
                                      <p:tavLst>
                                        <p:tav tm="0">
                                          <p:val>
                                            <p:fltVal val="0"/>
                                          </p:val>
                                        </p:tav>
                                        <p:tav tm="100000">
                                          <p:val>
                                            <p:strVal val="#ppt_w"/>
                                          </p:val>
                                        </p:tav>
                                      </p:tavLst>
                                    </p:anim>
                                    <p:anim calcmode="lin" valueType="num">
                                      <p:cBhvr>
                                        <p:cTn id="33" dur="500" fill="hold"/>
                                        <p:tgtEl>
                                          <p:spTgt spid="10"/>
                                        </p:tgtEl>
                                        <p:attrNameLst>
                                          <p:attrName>ppt_h</p:attrName>
                                        </p:attrNameLst>
                                      </p:cBhvr>
                                      <p:tavLst>
                                        <p:tav tm="0">
                                          <p:val>
                                            <p:fltVal val="0"/>
                                          </p:val>
                                        </p:tav>
                                        <p:tav tm="100000">
                                          <p:val>
                                            <p:strVal val="#ppt_h"/>
                                          </p:val>
                                        </p:tav>
                                      </p:tavLst>
                                    </p:anim>
                                    <p:animEffect transition="in" filter="fade">
                                      <p:cBhvr>
                                        <p:cTn id="34" dur="500"/>
                                        <p:tgtEl>
                                          <p:spTgt spid="10"/>
                                        </p:tgtEl>
                                      </p:cBhvr>
                                    </p:animEffect>
                                  </p:childTnLst>
                                </p:cTn>
                              </p:par>
                              <p:par>
                                <p:cTn id="35" presetID="53" presetClass="entr" presetSubtype="16" fill="hold" grpId="0" nodeType="with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p:cTn id="37" dur="500" fill="hold"/>
                                        <p:tgtEl>
                                          <p:spTgt spid="11"/>
                                        </p:tgtEl>
                                        <p:attrNameLst>
                                          <p:attrName>ppt_w</p:attrName>
                                        </p:attrNameLst>
                                      </p:cBhvr>
                                      <p:tavLst>
                                        <p:tav tm="0">
                                          <p:val>
                                            <p:fltVal val="0"/>
                                          </p:val>
                                        </p:tav>
                                        <p:tav tm="100000">
                                          <p:val>
                                            <p:strVal val="#ppt_w"/>
                                          </p:val>
                                        </p:tav>
                                      </p:tavLst>
                                    </p:anim>
                                    <p:anim calcmode="lin" valueType="num">
                                      <p:cBhvr>
                                        <p:cTn id="38" dur="500" fill="hold"/>
                                        <p:tgtEl>
                                          <p:spTgt spid="11"/>
                                        </p:tgtEl>
                                        <p:attrNameLst>
                                          <p:attrName>ppt_h</p:attrName>
                                        </p:attrNameLst>
                                      </p:cBhvr>
                                      <p:tavLst>
                                        <p:tav tm="0">
                                          <p:val>
                                            <p:fltVal val="0"/>
                                          </p:val>
                                        </p:tav>
                                        <p:tav tm="100000">
                                          <p:val>
                                            <p:strVal val="#ppt_h"/>
                                          </p:val>
                                        </p:tav>
                                      </p:tavLst>
                                    </p:anim>
                                    <p:animEffect transition="in" filter="fade">
                                      <p:cBhvr>
                                        <p:cTn id="39"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p:bldP spid="10" grpId="0" animBg="1"/>
      <p:bldP spid="11" grpId="0" animBg="1"/>
      <p:bldP spid="1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xmlns="" id="{73482A9A-3926-43C5-834F-97B6BD4342D5}"/>
              </a:ext>
            </a:extLst>
          </p:cNvPr>
          <p:cNvSpPr/>
          <p:nvPr/>
        </p:nvSpPr>
        <p:spPr>
          <a:xfrm>
            <a:off x="1979814" y="1895230"/>
            <a:ext cx="8460971" cy="523220"/>
          </a:xfrm>
          <a:prstGeom prst="rect">
            <a:avLst/>
          </a:prstGeom>
          <a:solidFill>
            <a:schemeClr val="tx2">
              <a:lumMod val="20000"/>
              <a:lumOff val="80000"/>
            </a:schemeClr>
          </a:solidFill>
        </p:spPr>
        <p:txBody>
          <a:bodyPr wrap="none">
            <a:spAutoFit/>
          </a:bodyPr>
          <a:lstStyle/>
          <a:p>
            <a:r>
              <a:rPr lang="fr-FR" sz="2800" dirty="0"/>
              <a:t>Puissance installée 355,1MW contre 321 en 2016</a:t>
            </a:r>
          </a:p>
        </p:txBody>
      </p:sp>
      <p:sp>
        <p:nvSpPr>
          <p:cNvPr id="4" name="Rectangle 3">
            <a:extLst>
              <a:ext uri="{FF2B5EF4-FFF2-40B4-BE49-F238E27FC236}">
                <a16:creationId xmlns:a16="http://schemas.microsoft.com/office/drawing/2014/main" xmlns="" id="{0A0B9CA7-BAE2-4CF6-A930-A38BD1A04B85}"/>
              </a:ext>
            </a:extLst>
          </p:cNvPr>
          <p:cNvSpPr/>
          <p:nvPr/>
        </p:nvSpPr>
        <p:spPr>
          <a:xfrm>
            <a:off x="-1" y="2785542"/>
            <a:ext cx="5945293" cy="3831818"/>
          </a:xfrm>
          <a:prstGeom prst="rect">
            <a:avLst/>
          </a:prstGeom>
          <a:solidFill>
            <a:srgbClr val="D5EAFF"/>
          </a:solidFill>
        </p:spPr>
        <p:txBody>
          <a:bodyPr wrap="square">
            <a:spAutoFit/>
          </a:bodyPr>
          <a:lstStyle/>
          <a:p>
            <a:pPr marL="342900" indent="-342900" algn="just">
              <a:lnSpc>
                <a:spcPct val="150000"/>
              </a:lnSpc>
              <a:buFont typeface="Wingdings" panose="05000000000000000000" pitchFamily="2" charset="2"/>
              <a:buChar char="§"/>
            </a:pPr>
            <a:r>
              <a:rPr lang="fr-FR" b="0" dirty="0"/>
              <a:t>Achèvement des centrales de </a:t>
            </a:r>
            <a:r>
              <a:rPr lang="fr-FR" b="0" dirty="0" err="1"/>
              <a:t>Zagtouli</a:t>
            </a:r>
            <a:r>
              <a:rPr lang="fr-FR" b="0" dirty="0"/>
              <a:t> (33MWc), </a:t>
            </a:r>
            <a:r>
              <a:rPr lang="fr-FR" b="0" dirty="0" err="1"/>
              <a:t>Ziga</a:t>
            </a:r>
            <a:r>
              <a:rPr lang="fr-FR" b="0" dirty="0"/>
              <a:t> (1,1Mwc). </a:t>
            </a:r>
          </a:p>
          <a:p>
            <a:pPr marL="342900" indent="-342900" algn="just">
              <a:lnSpc>
                <a:spcPct val="150000"/>
              </a:lnSpc>
              <a:buFont typeface="Wingdings" panose="05000000000000000000" pitchFamily="2" charset="2"/>
              <a:buChar char="§"/>
            </a:pPr>
            <a:r>
              <a:rPr lang="fr-FR" b="0" dirty="0"/>
              <a:t>385 infrastructures socio-économiques. </a:t>
            </a:r>
          </a:p>
          <a:p>
            <a:pPr marL="342900" indent="-342900" algn="just">
              <a:lnSpc>
                <a:spcPct val="150000"/>
              </a:lnSpc>
              <a:buFont typeface="Wingdings" panose="05000000000000000000" pitchFamily="2" charset="2"/>
              <a:buChar char="§"/>
            </a:pPr>
            <a:r>
              <a:rPr lang="fr-FR" b="0" dirty="0"/>
              <a:t>57 chefs lieux de communes rurales (50%) par la SONABEL. </a:t>
            </a:r>
          </a:p>
          <a:p>
            <a:pPr marL="342900" indent="-342900" algn="just">
              <a:lnSpc>
                <a:spcPct val="150000"/>
              </a:lnSpc>
              <a:buFont typeface="Wingdings" panose="05000000000000000000" pitchFamily="2" charset="2"/>
              <a:buChar char="§"/>
            </a:pPr>
            <a:r>
              <a:rPr lang="fr-FR" b="0" dirty="0"/>
              <a:t>79 localités par le FDE dans le cadre du PASEL. </a:t>
            </a:r>
          </a:p>
          <a:p>
            <a:pPr marL="342900" indent="-342900" algn="just">
              <a:lnSpc>
                <a:spcPct val="150000"/>
              </a:lnSpc>
              <a:buFont typeface="Wingdings" panose="05000000000000000000" pitchFamily="2" charset="2"/>
              <a:buChar char="§"/>
            </a:pPr>
            <a:r>
              <a:rPr lang="fr-FR" b="0" dirty="0"/>
              <a:t>26 localités par le système solaire photovoltaïque hybride dans le cadre du projet électrification de 100 localités rurales</a:t>
            </a:r>
          </a:p>
        </p:txBody>
      </p:sp>
      <p:sp>
        <p:nvSpPr>
          <p:cNvPr id="5" name="Rectangle 4">
            <a:extLst>
              <a:ext uri="{FF2B5EF4-FFF2-40B4-BE49-F238E27FC236}">
                <a16:creationId xmlns:a16="http://schemas.microsoft.com/office/drawing/2014/main" xmlns="" id="{DAA9A756-881F-4427-8868-E0BD09F29D34}"/>
              </a:ext>
            </a:extLst>
          </p:cNvPr>
          <p:cNvSpPr/>
          <p:nvPr/>
        </p:nvSpPr>
        <p:spPr>
          <a:xfrm>
            <a:off x="6210300" y="2773510"/>
            <a:ext cx="5981700" cy="3831818"/>
          </a:xfrm>
          <a:prstGeom prst="rect">
            <a:avLst/>
          </a:prstGeom>
          <a:solidFill>
            <a:srgbClr val="D5EAFF"/>
          </a:solidFill>
        </p:spPr>
        <p:txBody>
          <a:bodyPr wrap="square">
            <a:spAutoFit/>
          </a:bodyPr>
          <a:lstStyle/>
          <a:p>
            <a:pPr marL="342900" indent="-342900" algn="just">
              <a:lnSpc>
                <a:spcPct val="150000"/>
              </a:lnSpc>
              <a:buFont typeface="Wingdings" panose="05000000000000000000" pitchFamily="2" charset="2"/>
              <a:buChar char="§"/>
            </a:pPr>
            <a:r>
              <a:rPr lang="fr-FR" b="0" dirty="0"/>
              <a:t>175 infrastructures sociocommunautaires électrifiées dans le cadre du projet d’électrification d’ infrastructures sociocommunautaires  dans 300 localités rurales. </a:t>
            </a:r>
          </a:p>
          <a:p>
            <a:pPr marL="342900" indent="-342900" algn="just">
              <a:lnSpc>
                <a:spcPct val="150000"/>
              </a:lnSpc>
              <a:buFont typeface="Wingdings" panose="05000000000000000000" pitchFamily="2" charset="2"/>
              <a:buChar char="§"/>
            </a:pPr>
            <a:r>
              <a:rPr lang="fr-FR" b="0" dirty="0"/>
              <a:t>Interconnexion Kaya-Dori.  Ouaga-Ouahigouya.  Kongoussi et Djibo </a:t>
            </a:r>
          </a:p>
          <a:p>
            <a:pPr marL="342900" indent="-342900" algn="just">
              <a:lnSpc>
                <a:spcPct val="150000"/>
              </a:lnSpc>
              <a:buFont typeface="Wingdings" panose="05000000000000000000" pitchFamily="2" charset="2"/>
              <a:buChar char="§"/>
            </a:pPr>
            <a:r>
              <a:rPr lang="fr-FR" b="0" dirty="0"/>
              <a:t>Raccordement des localités : </a:t>
            </a:r>
            <a:r>
              <a:rPr lang="fr-FR" b="0" dirty="0" err="1"/>
              <a:t>Bourzenga</a:t>
            </a:r>
            <a:r>
              <a:rPr lang="fr-FR" b="0" dirty="0"/>
              <a:t>, </a:t>
            </a:r>
            <a:r>
              <a:rPr lang="fr-FR" b="0" dirty="0" err="1"/>
              <a:t>Namsiguia</a:t>
            </a:r>
            <a:r>
              <a:rPr lang="fr-FR" b="0" dirty="0"/>
              <a:t>, </a:t>
            </a:r>
            <a:r>
              <a:rPr lang="fr-FR" b="0" dirty="0" err="1"/>
              <a:t>Bani</a:t>
            </a:r>
            <a:r>
              <a:rPr lang="fr-FR" b="0" dirty="0"/>
              <a:t>, Yalgo, Tougouri et Pissila.  </a:t>
            </a:r>
          </a:p>
          <a:p>
            <a:pPr marL="342900" indent="-342900" algn="just">
              <a:lnSpc>
                <a:spcPct val="150000"/>
              </a:lnSpc>
              <a:buFont typeface="Wingdings" panose="05000000000000000000" pitchFamily="2" charset="2"/>
              <a:buChar char="§"/>
            </a:pPr>
            <a:r>
              <a:rPr lang="fr-FR" b="0" dirty="0"/>
              <a:t>Libéralisation de la production d’électricité.</a:t>
            </a:r>
          </a:p>
        </p:txBody>
      </p:sp>
      <p:sp>
        <p:nvSpPr>
          <p:cNvPr id="11" name="Rectangle 10">
            <a:extLst>
              <a:ext uri="{FF2B5EF4-FFF2-40B4-BE49-F238E27FC236}">
                <a16:creationId xmlns:a16="http://schemas.microsoft.com/office/drawing/2014/main" xmlns="" id="{7D664C31-5DB4-4711-ABA4-6AF461644C33}"/>
              </a:ext>
            </a:extLst>
          </p:cNvPr>
          <p:cNvSpPr/>
          <p:nvPr/>
        </p:nvSpPr>
        <p:spPr>
          <a:xfrm>
            <a:off x="2324100" y="270418"/>
            <a:ext cx="8934450" cy="4762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457200" indent="-457200">
              <a:buAutoNum type="arabicPeriod"/>
            </a:pPr>
            <a:r>
              <a:rPr lang="fr-FR" altLang="fr-FR" sz="3200" dirty="0">
                <a:solidFill>
                  <a:schemeClr val="accent2">
                    <a:lumMod val="75000"/>
                  </a:schemeClr>
                </a:solidFill>
                <a:latin typeface="+mj-lt"/>
                <a:ea typeface="+mj-ea"/>
                <a:cs typeface="+mj-cs"/>
              </a:rPr>
              <a:t>LES RÉSULTATS ENREGISTRÉS EN 2017</a:t>
            </a:r>
          </a:p>
        </p:txBody>
      </p:sp>
      <p:grpSp>
        <p:nvGrpSpPr>
          <p:cNvPr id="7" name="Groupe 6">
            <a:extLst>
              <a:ext uri="{FF2B5EF4-FFF2-40B4-BE49-F238E27FC236}">
                <a16:creationId xmlns:a16="http://schemas.microsoft.com/office/drawing/2014/main" xmlns="" id="{4039CD8F-F900-460E-B855-6C1A9791D0BA}"/>
              </a:ext>
            </a:extLst>
          </p:cNvPr>
          <p:cNvGrpSpPr/>
          <p:nvPr/>
        </p:nvGrpSpPr>
        <p:grpSpPr>
          <a:xfrm>
            <a:off x="4837084" y="1108025"/>
            <a:ext cx="3249254" cy="719922"/>
            <a:chOff x="4837084" y="1108025"/>
            <a:chExt cx="3249254" cy="719922"/>
          </a:xfrm>
        </p:grpSpPr>
        <p:sp>
          <p:nvSpPr>
            <p:cNvPr id="2" name="Rectangle 1">
              <a:extLst>
                <a:ext uri="{FF2B5EF4-FFF2-40B4-BE49-F238E27FC236}">
                  <a16:creationId xmlns:a16="http://schemas.microsoft.com/office/drawing/2014/main" xmlns="" id="{797682DB-6418-46CA-A817-99EFD0AEF1E5}"/>
                </a:ext>
              </a:extLst>
            </p:cNvPr>
            <p:cNvSpPr/>
            <p:nvPr/>
          </p:nvSpPr>
          <p:spPr>
            <a:xfrm>
              <a:off x="5594950" y="1108025"/>
              <a:ext cx="2491388" cy="707886"/>
            </a:xfrm>
            <a:prstGeom prst="rect">
              <a:avLst/>
            </a:prstGeom>
          </p:spPr>
          <p:txBody>
            <a:bodyPr wrap="none">
              <a:spAutoFit/>
            </a:bodyPr>
            <a:lstStyle/>
            <a:p>
              <a:r>
                <a:rPr lang="fr-FR" sz="4000" dirty="0"/>
                <a:t>ENERGIE</a:t>
              </a:r>
            </a:p>
          </p:txBody>
        </p:sp>
        <p:pic>
          <p:nvPicPr>
            <p:cNvPr id="10" name="Picture 6" descr="C:\Users\CENI\Desktop\PNDES_Visualisation\PNDES-COM\laura\Untitled3.png">
              <a:extLst>
                <a:ext uri="{FF2B5EF4-FFF2-40B4-BE49-F238E27FC236}">
                  <a16:creationId xmlns:a16="http://schemas.microsoft.com/office/drawing/2014/main" xmlns="" id="{4DD390E3-F6A1-4A31-B403-E70F278A7B57}"/>
                </a:ext>
              </a:extLst>
            </p:cNvPr>
            <p:cNvPicPr>
              <a:picLocks noChangeAspect="1" noChangeArrowheads="1"/>
            </p:cNvPicPr>
            <p:nvPr/>
          </p:nvPicPr>
          <p:blipFill>
            <a:blip r:embed="rId3"/>
            <a:srcRect/>
            <a:stretch>
              <a:fillRect/>
            </a:stretch>
          </p:blipFill>
          <p:spPr bwMode="auto">
            <a:xfrm>
              <a:off x="4837084" y="1115266"/>
              <a:ext cx="757866" cy="712681"/>
            </a:xfrm>
            <a:prstGeom prst="rect">
              <a:avLst/>
            </a:prstGeom>
            <a:noFill/>
          </p:spPr>
        </p:pic>
      </p:grpSp>
    </p:spTree>
    <p:extLst>
      <p:ext uri="{BB962C8B-B14F-4D97-AF65-F5344CB8AC3E}">
        <p14:creationId xmlns:p14="http://schemas.microsoft.com/office/powerpoint/2010/main" val="503865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p:cTn id="14" dur="500" fill="hold"/>
                                        <p:tgtEl>
                                          <p:spTgt spid="3"/>
                                        </p:tgtEl>
                                        <p:attrNameLst>
                                          <p:attrName>ppt_w</p:attrName>
                                        </p:attrNameLst>
                                      </p:cBhvr>
                                      <p:tavLst>
                                        <p:tav tm="0">
                                          <p:val>
                                            <p:fltVal val="0"/>
                                          </p:val>
                                        </p:tav>
                                        <p:tav tm="100000">
                                          <p:val>
                                            <p:strVal val="#ppt_w"/>
                                          </p:val>
                                        </p:tav>
                                      </p:tavLst>
                                    </p:anim>
                                    <p:anim calcmode="lin" valueType="num">
                                      <p:cBhvr>
                                        <p:cTn id="15" dur="500" fill="hold"/>
                                        <p:tgtEl>
                                          <p:spTgt spid="3"/>
                                        </p:tgtEl>
                                        <p:attrNameLst>
                                          <p:attrName>ppt_h</p:attrName>
                                        </p:attrNameLst>
                                      </p:cBhvr>
                                      <p:tavLst>
                                        <p:tav tm="0">
                                          <p:val>
                                            <p:fltVal val="0"/>
                                          </p:val>
                                        </p:tav>
                                        <p:tav tm="100000">
                                          <p:val>
                                            <p:strVal val="#ppt_h"/>
                                          </p:val>
                                        </p:tav>
                                      </p:tavLst>
                                    </p:anim>
                                    <p:animEffect transition="in" filter="fade">
                                      <p:cBhvr>
                                        <p:cTn id="16" dur="500"/>
                                        <p:tgtEl>
                                          <p:spTgt spid="3"/>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p:cTn id="21" dur="500" fill="hold"/>
                                        <p:tgtEl>
                                          <p:spTgt spid="4"/>
                                        </p:tgtEl>
                                        <p:attrNameLst>
                                          <p:attrName>ppt_w</p:attrName>
                                        </p:attrNameLst>
                                      </p:cBhvr>
                                      <p:tavLst>
                                        <p:tav tm="0">
                                          <p:val>
                                            <p:fltVal val="0"/>
                                          </p:val>
                                        </p:tav>
                                        <p:tav tm="100000">
                                          <p:val>
                                            <p:strVal val="#ppt_w"/>
                                          </p:val>
                                        </p:tav>
                                      </p:tavLst>
                                    </p:anim>
                                    <p:anim calcmode="lin" valueType="num">
                                      <p:cBhvr>
                                        <p:cTn id="22" dur="500" fill="hold"/>
                                        <p:tgtEl>
                                          <p:spTgt spid="4"/>
                                        </p:tgtEl>
                                        <p:attrNameLst>
                                          <p:attrName>ppt_h</p:attrName>
                                        </p:attrNameLst>
                                      </p:cBhvr>
                                      <p:tavLst>
                                        <p:tav tm="0">
                                          <p:val>
                                            <p:fltVal val="0"/>
                                          </p:val>
                                        </p:tav>
                                        <p:tav tm="100000">
                                          <p:val>
                                            <p:strVal val="#ppt_h"/>
                                          </p:val>
                                        </p:tav>
                                      </p:tavLst>
                                    </p:anim>
                                    <p:animEffect transition="in" filter="fade">
                                      <p:cBhvr>
                                        <p:cTn id="23" dur="500"/>
                                        <p:tgtEl>
                                          <p:spTgt spid="4"/>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anim calcmode="lin" valueType="num">
                                      <p:cBhvr>
                                        <p:cTn id="28" dur="500" fill="hold"/>
                                        <p:tgtEl>
                                          <p:spTgt spid="5"/>
                                        </p:tgtEl>
                                        <p:attrNameLst>
                                          <p:attrName>ppt_w</p:attrName>
                                        </p:attrNameLst>
                                      </p:cBhvr>
                                      <p:tavLst>
                                        <p:tav tm="0">
                                          <p:val>
                                            <p:fltVal val="0"/>
                                          </p:val>
                                        </p:tav>
                                        <p:tav tm="100000">
                                          <p:val>
                                            <p:strVal val="#ppt_w"/>
                                          </p:val>
                                        </p:tav>
                                      </p:tavLst>
                                    </p:anim>
                                    <p:anim calcmode="lin" valueType="num">
                                      <p:cBhvr>
                                        <p:cTn id="29" dur="500" fill="hold"/>
                                        <p:tgtEl>
                                          <p:spTgt spid="5"/>
                                        </p:tgtEl>
                                        <p:attrNameLst>
                                          <p:attrName>ppt_h</p:attrName>
                                        </p:attrNameLst>
                                      </p:cBhvr>
                                      <p:tavLst>
                                        <p:tav tm="0">
                                          <p:val>
                                            <p:fltVal val="0"/>
                                          </p:val>
                                        </p:tav>
                                        <p:tav tm="100000">
                                          <p:val>
                                            <p:strVal val="#ppt_h"/>
                                          </p:val>
                                        </p:tav>
                                      </p:tavLst>
                                    </p:anim>
                                    <p:animEffect transition="in" filter="fade">
                                      <p:cBhvr>
                                        <p:cTn id="3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4889374" y="5784938"/>
            <a:ext cx="3436512" cy="769441"/>
          </a:xfrm>
          <a:prstGeom prst="rect">
            <a:avLst/>
          </a:prstGeom>
          <a:solidFill>
            <a:srgbClr val="FFF2C9"/>
          </a:solidFill>
        </p:spPr>
        <p:txBody>
          <a:bodyPr wrap="square">
            <a:spAutoFit/>
          </a:bodyPr>
          <a:lstStyle/>
          <a:p>
            <a:r>
              <a:rPr lang="fr-FR" sz="2200" b="0" dirty="0"/>
              <a:t>Les contraintes de financements des projets </a:t>
            </a:r>
          </a:p>
        </p:txBody>
      </p:sp>
      <p:sp>
        <p:nvSpPr>
          <p:cNvPr id="9" name="Rectangle 8"/>
          <p:cNvSpPr/>
          <p:nvPr/>
        </p:nvSpPr>
        <p:spPr>
          <a:xfrm>
            <a:off x="3470855" y="3148426"/>
            <a:ext cx="5355424" cy="1323439"/>
          </a:xfrm>
          <a:prstGeom prst="rect">
            <a:avLst/>
          </a:prstGeom>
          <a:solidFill>
            <a:schemeClr val="bg1"/>
          </a:solidFill>
        </p:spPr>
        <p:txBody>
          <a:bodyPr wrap="square">
            <a:spAutoFit/>
          </a:bodyPr>
          <a:lstStyle/>
          <a:p>
            <a:pPr algn="just"/>
            <a:r>
              <a:rPr lang="fr-FR" sz="2000" b="0" dirty="0"/>
              <a:t>Produits réalisés ou en cours :  </a:t>
            </a:r>
          </a:p>
          <a:p>
            <a:pPr algn="just"/>
            <a:r>
              <a:rPr lang="fr-FR" sz="3200" dirty="0"/>
              <a:t>271km </a:t>
            </a:r>
            <a:r>
              <a:rPr lang="fr-FR" sz="2000" b="0" dirty="0" smtClean="0"/>
              <a:t>de </a:t>
            </a:r>
            <a:r>
              <a:rPr lang="fr-FR" sz="2000" b="0" dirty="0"/>
              <a:t>routes en cours de bitumage; </a:t>
            </a:r>
          </a:p>
          <a:p>
            <a:pPr algn="just"/>
            <a:r>
              <a:rPr lang="fr-FR" sz="2800" dirty="0"/>
              <a:t>81,675Km</a:t>
            </a:r>
            <a:r>
              <a:rPr lang="fr-FR" sz="2000" b="0" dirty="0"/>
              <a:t> de routes bitumées achevées  </a:t>
            </a:r>
          </a:p>
        </p:txBody>
      </p:sp>
      <p:sp>
        <p:nvSpPr>
          <p:cNvPr id="2" name="ZoneTexte 1"/>
          <p:cNvSpPr txBox="1"/>
          <p:nvPr/>
        </p:nvSpPr>
        <p:spPr>
          <a:xfrm>
            <a:off x="3598984" y="1159663"/>
            <a:ext cx="6797774" cy="523220"/>
          </a:xfrm>
          <a:prstGeom prst="rect">
            <a:avLst/>
          </a:prstGeom>
          <a:solidFill>
            <a:schemeClr val="bg1"/>
          </a:solidFill>
        </p:spPr>
        <p:txBody>
          <a:bodyPr wrap="square" rtlCol="0">
            <a:spAutoFit/>
          </a:bodyPr>
          <a:lstStyle/>
          <a:p>
            <a:r>
              <a:rPr lang="fr-FR" sz="2800" dirty="0"/>
              <a:t>INFRASTRUCTURES ROUTIERES</a:t>
            </a:r>
          </a:p>
        </p:txBody>
      </p:sp>
      <p:sp>
        <p:nvSpPr>
          <p:cNvPr id="7" name="Rectangle 6">
            <a:extLst>
              <a:ext uri="{FF2B5EF4-FFF2-40B4-BE49-F238E27FC236}">
                <a16:creationId xmlns:a16="http://schemas.microsoft.com/office/drawing/2014/main" xmlns="" id="{33E25D67-74FE-4BB4-9F64-332F0A60C8D1}"/>
              </a:ext>
            </a:extLst>
          </p:cNvPr>
          <p:cNvSpPr/>
          <p:nvPr/>
        </p:nvSpPr>
        <p:spPr>
          <a:xfrm>
            <a:off x="312947" y="2157345"/>
            <a:ext cx="4495141" cy="646331"/>
          </a:xfrm>
          <a:prstGeom prst="rect">
            <a:avLst/>
          </a:prstGeom>
        </p:spPr>
        <p:txBody>
          <a:bodyPr wrap="none">
            <a:spAutoFit/>
          </a:bodyPr>
          <a:lstStyle/>
          <a:p>
            <a:pPr algn="just"/>
            <a:r>
              <a:rPr lang="fr-FR" sz="3600" dirty="0"/>
              <a:t>24,5% </a:t>
            </a:r>
            <a:r>
              <a:rPr lang="fr-FR" sz="2000" b="0" dirty="0"/>
              <a:t>taux de routes bitumées  </a:t>
            </a:r>
          </a:p>
        </p:txBody>
      </p:sp>
      <p:sp>
        <p:nvSpPr>
          <p:cNvPr id="10" name="Rectangle 9">
            <a:extLst>
              <a:ext uri="{FF2B5EF4-FFF2-40B4-BE49-F238E27FC236}">
                <a16:creationId xmlns:a16="http://schemas.microsoft.com/office/drawing/2014/main" xmlns="" id="{7E75DE41-CEBF-4250-AAB2-89DE7106422C}"/>
              </a:ext>
            </a:extLst>
          </p:cNvPr>
          <p:cNvSpPr/>
          <p:nvPr/>
        </p:nvSpPr>
        <p:spPr>
          <a:xfrm>
            <a:off x="7772400" y="2049598"/>
            <a:ext cx="4062012" cy="1200329"/>
          </a:xfrm>
          <a:prstGeom prst="rect">
            <a:avLst/>
          </a:prstGeom>
        </p:spPr>
        <p:txBody>
          <a:bodyPr wrap="square">
            <a:spAutoFit/>
          </a:bodyPr>
          <a:lstStyle/>
          <a:p>
            <a:pPr algn="just"/>
            <a:r>
              <a:rPr lang="fr-FR" sz="2000" b="0" dirty="0"/>
              <a:t>Proportion de pistes rurales aménagées </a:t>
            </a:r>
            <a:r>
              <a:rPr lang="fr-FR" dirty="0"/>
              <a:t>(</a:t>
            </a:r>
            <a:r>
              <a:rPr lang="fr-FR" sz="3200" dirty="0"/>
              <a:t>30,43%</a:t>
            </a:r>
            <a:r>
              <a:rPr lang="fr-FR" dirty="0"/>
              <a:t> </a:t>
            </a:r>
            <a:r>
              <a:rPr lang="fr-FR" sz="2000" dirty="0"/>
              <a:t>(1200,6 km) contre 27,9% en 2016) </a:t>
            </a:r>
            <a:endParaRPr lang="fr-FR" dirty="0"/>
          </a:p>
        </p:txBody>
      </p:sp>
      <p:sp>
        <p:nvSpPr>
          <p:cNvPr id="11" name="Rectangle 10">
            <a:extLst>
              <a:ext uri="{FF2B5EF4-FFF2-40B4-BE49-F238E27FC236}">
                <a16:creationId xmlns:a16="http://schemas.microsoft.com/office/drawing/2014/main" xmlns="" id="{2F2DEFF7-49F7-4F61-897B-D0D9912BBDFF}"/>
              </a:ext>
            </a:extLst>
          </p:cNvPr>
          <p:cNvSpPr/>
          <p:nvPr/>
        </p:nvSpPr>
        <p:spPr>
          <a:xfrm>
            <a:off x="26847" y="5676017"/>
            <a:ext cx="3608233" cy="1107996"/>
          </a:xfrm>
          <a:prstGeom prst="rect">
            <a:avLst/>
          </a:prstGeom>
          <a:solidFill>
            <a:srgbClr val="FFF2C9"/>
          </a:solidFill>
        </p:spPr>
        <p:txBody>
          <a:bodyPr wrap="square">
            <a:spAutoFit/>
          </a:bodyPr>
          <a:lstStyle/>
          <a:p>
            <a:r>
              <a:rPr lang="fr-FR" sz="2200" b="0" dirty="0"/>
              <a:t>Faible capacités des entreprises d`où les défaillances fréquentes</a:t>
            </a:r>
          </a:p>
        </p:txBody>
      </p:sp>
      <p:sp>
        <p:nvSpPr>
          <p:cNvPr id="12" name="Rectangle 11">
            <a:extLst>
              <a:ext uri="{FF2B5EF4-FFF2-40B4-BE49-F238E27FC236}">
                <a16:creationId xmlns:a16="http://schemas.microsoft.com/office/drawing/2014/main" xmlns="" id="{A1795181-33D1-44B7-B737-BAB73CE498D4}"/>
              </a:ext>
            </a:extLst>
          </p:cNvPr>
          <p:cNvSpPr/>
          <p:nvPr/>
        </p:nvSpPr>
        <p:spPr>
          <a:xfrm>
            <a:off x="9272165" y="5814516"/>
            <a:ext cx="2886176" cy="430887"/>
          </a:xfrm>
          <a:prstGeom prst="rect">
            <a:avLst/>
          </a:prstGeom>
          <a:solidFill>
            <a:srgbClr val="FFF2C9"/>
          </a:solidFill>
        </p:spPr>
        <p:txBody>
          <a:bodyPr wrap="none">
            <a:spAutoFit/>
          </a:bodyPr>
          <a:lstStyle/>
          <a:p>
            <a:r>
              <a:rPr lang="fr-FR" sz="2200" b="0" dirty="0"/>
              <a:t>L’entretien périodique</a:t>
            </a:r>
          </a:p>
        </p:txBody>
      </p:sp>
      <p:sp>
        <p:nvSpPr>
          <p:cNvPr id="13" name="ZoneTexte 12">
            <a:extLst>
              <a:ext uri="{FF2B5EF4-FFF2-40B4-BE49-F238E27FC236}">
                <a16:creationId xmlns:a16="http://schemas.microsoft.com/office/drawing/2014/main" xmlns="" id="{717E8389-F413-4593-AE44-5C3C530C4E79}"/>
              </a:ext>
            </a:extLst>
          </p:cNvPr>
          <p:cNvSpPr txBox="1"/>
          <p:nvPr/>
        </p:nvSpPr>
        <p:spPr>
          <a:xfrm>
            <a:off x="-56716" y="4788648"/>
            <a:ext cx="12248716" cy="461665"/>
          </a:xfrm>
          <a:prstGeom prst="rect">
            <a:avLst/>
          </a:prstGeom>
          <a:solidFill>
            <a:srgbClr val="FFCD2D"/>
          </a:solidFill>
        </p:spPr>
        <p:txBody>
          <a:bodyPr wrap="square" rtlCol="0">
            <a:spAutoFit/>
          </a:bodyPr>
          <a:lstStyle/>
          <a:p>
            <a:r>
              <a:rPr lang="fr-FR" sz="2400" dirty="0"/>
              <a:t>LES DEFIS</a:t>
            </a:r>
          </a:p>
        </p:txBody>
      </p:sp>
      <p:sp>
        <p:nvSpPr>
          <p:cNvPr id="14" name="Rectangle 13">
            <a:extLst>
              <a:ext uri="{FF2B5EF4-FFF2-40B4-BE49-F238E27FC236}">
                <a16:creationId xmlns:a16="http://schemas.microsoft.com/office/drawing/2014/main" xmlns="" id="{85392116-1747-4E47-8FEC-162B916AEA5B}"/>
              </a:ext>
            </a:extLst>
          </p:cNvPr>
          <p:cNvSpPr/>
          <p:nvPr/>
        </p:nvSpPr>
        <p:spPr>
          <a:xfrm>
            <a:off x="2324100" y="270418"/>
            <a:ext cx="8934450" cy="4762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457200" indent="-457200">
              <a:buAutoNum type="arabicPeriod"/>
            </a:pPr>
            <a:r>
              <a:rPr lang="fr-FR" altLang="fr-FR" sz="3200" dirty="0">
                <a:solidFill>
                  <a:schemeClr val="accent2">
                    <a:lumMod val="75000"/>
                  </a:schemeClr>
                </a:solidFill>
                <a:latin typeface="+mj-lt"/>
                <a:ea typeface="+mj-ea"/>
                <a:cs typeface="+mj-cs"/>
              </a:rPr>
              <a:t>LES RÉSULTATS ENREGISTRÉS EN 2017</a:t>
            </a:r>
          </a:p>
        </p:txBody>
      </p:sp>
    </p:spTree>
    <p:extLst>
      <p:ext uri="{BB962C8B-B14F-4D97-AF65-F5344CB8AC3E}">
        <p14:creationId xmlns:p14="http://schemas.microsoft.com/office/powerpoint/2010/main" val="1488351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p:cTn id="14" dur="500" fill="hold"/>
                                        <p:tgtEl>
                                          <p:spTgt spid="7"/>
                                        </p:tgtEl>
                                        <p:attrNameLst>
                                          <p:attrName>ppt_w</p:attrName>
                                        </p:attrNameLst>
                                      </p:cBhvr>
                                      <p:tavLst>
                                        <p:tav tm="0">
                                          <p:val>
                                            <p:fltVal val="0"/>
                                          </p:val>
                                        </p:tav>
                                        <p:tav tm="100000">
                                          <p:val>
                                            <p:strVal val="#ppt_w"/>
                                          </p:val>
                                        </p:tav>
                                      </p:tavLst>
                                    </p:anim>
                                    <p:anim calcmode="lin" valueType="num">
                                      <p:cBhvr>
                                        <p:cTn id="15" dur="500" fill="hold"/>
                                        <p:tgtEl>
                                          <p:spTgt spid="7"/>
                                        </p:tgtEl>
                                        <p:attrNameLst>
                                          <p:attrName>ppt_h</p:attrName>
                                        </p:attrNameLst>
                                      </p:cBhvr>
                                      <p:tavLst>
                                        <p:tav tm="0">
                                          <p:val>
                                            <p:fltVal val="0"/>
                                          </p:val>
                                        </p:tav>
                                        <p:tav tm="100000">
                                          <p:val>
                                            <p:strVal val="#ppt_h"/>
                                          </p:val>
                                        </p:tav>
                                      </p:tavLst>
                                    </p:anim>
                                    <p:animEffect transition="in" filter="fade">
                                      <p:cBhvr>
                                        <p:cTn id="16" dur="500"/>
                                        <p:tgtEl>
                                          <p:spTgt spid="7"/>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p:cTn id="21" dur="500" fill="hold"/>
                                        <p:tgtEl>
                                          <p:spTgt spid="10"/>
                                        </p:tgtEl>
                                        <p:attrNameLst>
                                          <p:attrName>ppt_w</p:attrName>
                                        </p:attrNameLst>
                                      </p:cBhvr>
                                      <p:tavLst>
                                        <p:tav tm="0">
                                          <p:val>
                                            <p:fltVal val="0"/>
                                          </p:val>
                                        </p:tav>
                                        <p:tav tm="100000">
                                          <p:val>
                                            <p:strVal val="#ppt_w"/>
                                          </p:val>
                                        </p:tav>
                                      </p:tavLst>
                                    </p:anim>
                                    <p:anim calcmode="lin" valueType="num">
                                      <p:cBhvr>
                                        <p:cTn id="22" dur="500" fill="hold"/>
                                        <p:tgtEl>
                                          <p:spTgt spid="10"/>
                                        </p:tgtEl>
                                        <p:attrNameLst>
                                          <p:attrName>ppt_h</p:attrName>
                                        </p:attrNameLst>
                                      </p:cBhvr>
                                      <p:tavLst>
                                        <p:tav tm="0">
                                          <p:val>
                                            <p:fltVal val="0"/>
                                          </p:val>
                                        </p:tav>
                                        <p:tav tm="100000">
                                          <p:val>
                                            <p:strVal val="#ppt_h"/>
                                          </p:val>
                                        </p:tav>
                                      </p:tavLst>
                                    </p:anim>
                                    <p:animEffect transition="in" filter="fade">
                                      <p:cBhvr>
                                        <p:cTn id="23" dur="500"/>
                                        <p:tgtEl>
                                          <p:spTgt spid="10"/>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 calcmode="lin" valueType="num">
                                      <p:cBhvr>
                                        <p:cTn id="28" dur="500" fill="hold"/>
                                        <p:tgtEl>
                                          <p:spTgt spid="9"/>
                                        </p:tgtEl>
                                        <p:attrNameLst>
                                          <p:attrName>ppt_w</p:attrName>
                                        </p:attrNameLst>
                                      </p:cBhvr>
                                      <p:tavLst>
                                        <p:tav tm="0">
                                          <p:val>
                                            <p:fltVal val="0"/>
                                          </p:val>
                                        </p:tav>
                                        <p:tav tm="100000">
                                          <p:val>
                                            <p:strVal val="#ppt_w"/>
                                          </p:val>
                                        </p:tav>
                                      </p:tavLst>
                                    </p:anim>
                                    <p:anim calcmode="lin" valueType="num">
                                      <p:cBhvr>
                                        <p:cTn id="29" dur="500" fill="hold"/>
                                        <p:tgtEl>
                                          <p:spTgt spid="9"/>
                                        </p:tgtEl>
                                        <p:attrNameLst>
                                          <p:attrName>ppt_h</p:attrName>
                                        </p:attrNameLst>
                                      </p:cBhvr>
                                      <p:tavLst>
                                        <p:tav tm="0">
                                          <p:val>
                                            <p:fltVal val="0"/>
                                          </p:val>
                                        </p:tav>
                                        <p:tav tm="100000">
                                          <p:val>
                                            <p:strVal val="#ppt_h"/>
                                          </p:val>
                                        </p:tav>
                                      </p:tavLst>
                                    </p:anim>
                                    <p:animEffect transition="in" filter="fade">
                                      <p:cBhvr>
                                        <p:cTn id="30" dur="500"/>
                                        <p:tgtEl>
                                          <p:spTgt spid="9"/>
                                        </p:tgtEl>
                                      </p:cBhvr>
                                    </p:animEffec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53" presetClass="entr" presetSubtype="16" fill="hold" grpId="0" nodeType="clickEffect">
                                  <p:stCondLst>
                                    <p:cond delay="0"/>
                                  </p:stCondLst>
                                  <p:childTnLst>
                                    <p:set>
                                      <p:cBhvr>
                                        <p:cTn id="38" dur="1" fill="hold">
                                          <p:stCondLst>
                                            <p:cond delay="0"/>
                                          </p:stCondLst>
                                        </p:cTn>
                                        <p:tgtEl>
                                          <p:spTgt spid="6"/>
                                        </p:tgtEl>
                                        <p:attrNameLst>
                                          <p:attrName>style.visibility</p:attrName>
                                        </p:attrNameLst>
                                      </p:cBhvr>
                                      <p:to>
                                        <p:strVal val="visible"/>
                                      </p:to>
                                    </p:set>
                                    <p:anim calcmode="lin" valueType="num">
                                      <p:cBhvr>
                                        <p:cTn id="39" dur="500" fill="hold"/>
                                        <p:tgtEl>
                                          <p:spTgt spid="6"/>
                                        </p:tgtEl>
                                        <p:attrNameLst>
                                          <p:attrName>ppt_w</p:attrName>
                                        </p:attrNameLst>
                                      </p:cBhvr>
                                      <p:tavLst>
                                        <p:tav tm="0">
                                          <p:val>
                                            <p:fltVal val="0"/>
                                          </p:val>
                                        </p:tav>
                                        <p:tav tm="100000">
                                          <p:val>
                                            <p:strVal val="#ppt_w"/>
                                          </p:val>
                                        </p:tav>
                                      </p:tavLst>
                                    </p:anim>
                                    <p:anim calcmode="lin" valueType="num">
                                      <p:cBhvr>
                                        <p:cTn id="40" dur="500" fill="hold"/>
                                        <p:tgtEl>
                                          <p:spTgt spid="6"/>
                                        </p:tgtEl>
                                        <p:attrNameLst>
                                          <p:attrName>ppt_h</p:attrName>
                                        </p:attrNameLst>
                                      </p:cBhvr>
                                      <p:tavLst>
                                        <p:tav tm="0">
                                          <p:val>
                                            <p:fltVal val="0"/>
                                          </p:val>
                                        </p:tav>
                                        <p:tav tm="100000">
                                          <p:val>
                                            <p:strVal val="#ppt_h"/>
                                          </p:val>
                                        </p:tav>
                                      </p:tavLst>
                                    </p:anim>
                                    <p:animEffect transition="in" filter="fade">
                                      <p:cBhvr>
                                        <p:cTn id="41" dur="500"/>
                                        <p:tgtEl>
                                          <p:spTgt spid="6"/>
                                        </p:tgtEl>
                                      </p:cBhvr>
                                    </p:animEffect>
                                  </p:childTnLst>
                                </p:cTn>
                              </p:par>
                              <p:par>
                                <p:cTn id="42" presetID="53" presetClass="entr" presetSubtype="16" fill="hold" grpId="0" nodeType="withEffect">
                                  <p:stCondLst>
                                    <p:cond delay="0"/>
                                  </p:stCondLst>
                                  <p:childTnLst>
                                    <p:set>
                                      <p:cBhvr>
                                        <p:cTn id="43" dur="1" fill="hold">
                                          <p:stCondLst>
                                            <p:cond delay="0"/>
                                          </p:stCondLst>
                                        </p:cTn>
                                        <p:tgtEl>
                                          <p:spTgt spid="11"/>
                                        </p:tgtEl>
                                        <p:attrNameLst>
                                          <p:attrName>style.visibility</p:attrName>
                                        </p:attrNameLst>
                                      </p:cBhvr>
                                      <p:to>
                                        <p:strVal val="visible"/>
                                      </p:to>
                                    </p:set>
                                    <p:anim calcmode="lin" valueType="num">
                                      <p:cBhvr>
                                        <p:cTn id="44" dur="500" fill="hold"/>
                                        <p:tgtEl>
                                          <p:spTgt spid="11"/>
                                        </p:tgtEl>
                                        <p:attrNameLst>
                                          <p:attrName>ppt_w</p:attrName>
                                        </p:attrNameLst>
                                      </p:cBhvr>
                                      <p:tavLst>
                                        <p:tav tm="0">
                                          <p:val>
                                            <p:fltVal val="0"/>
                                          </p:val>
                                        </p:tav>
                                        <p:tav tm="100000">
                                          <p:val>
                                            <p:strVal val="#ppt_w"/>
                                          </p:val>
                                        </p:tav>
                                      </p:tavLst>
                                    </p:anim>
                                    <p:anim calcmode="lin" valueType="num">
                                      <p:cBhvr>
                                        <p:cTn id="45" dur="500" fill="hold"/>
                                        <p:tgtEl>
                                          <p:spTgt spid="11"/>
                                        </p:tgtEl>
                                        <p:attrNameLst>
                                          <p:attrName>ppt_h</p:attrName>
                                        </p:attrNameLst>
                                      </p:cBhvr>
                                      <p:tavLst>
                                        <p:tav tm="0">
                                          <p:val>
                                            <p:fltVal val="0"/>
                                          </p:val>
                                        </p:tav>
                                        <p:tav tm="100000">
                                          <p:val>
                                            <p:strVal val="#ppt_h"/>
                                          </p:val>
                                        </p:tav>
                                      </p:tavLst>
                                    </p:anim>
                                    <p:animEffect transition="in" filter="fade">
                                      <p:cBhvr>
                                        <p:cTn id="46" dur="500"/>
                                        <p:tgtEl>
                                          <p:spTgt spid="11"/>
                                        </p:tgtEl>
                                      </p:cBhvr>
                                    </p:animEffect>
                                  </p:childTnLst>
                                </p:cTn>
                              </p:par>
                              <p:par>
                                <p:cTn id="47" presetID="53" presetClass="entr" presetSubtype="16" fill="hold" grpId="0" nodeType="withEffect">
                                  <p:stCondLst>
                                    <p:cond delay="0"/>
                                  </p:stCondLst>
                                  <p:childTnLst>
                                    <p:set>
                                      <p:cBhvr>
                                        <p:cTn id="48" dur="1" fill="hold">
                                          <p:stCondLst>
                                            <p:cond delay="0"/>
                                          </p:stCondLst>
                                        </p:cTn>
                                        <p:tgtEl>
                                          <p:spTgt spid="12"/>
                                        </p:tgtEl>
                                        <p:attrNameLst>
                                          <p:attrName>style.visibility</p:attrName>
                                        </p:attrNameLst>
                                      </p:cBhvr>
                                      <p:to>
                                        <p:strVal val="visible"/>
                                      </p:to>
                                    </p:set>
                                    <p:anim calcmode="lin" valueType="num">
                                      <p:cBhvr>
                                        <p:cTn id="49" dur="500" fill="hold"/>
                                        <p:tgtEl>
                                          <p:spTgt spid="12"/>
                                        </p:tgtEl>
                                        <p:attrNameLst>
                                          <p:attrName>ppt_w</p:attrName>
                                        </p:attrNameLst>
                                      </p:cBhvr>
                                      <p:tavLst>
                                        <p:tav tm="0">
                                          <p:val>
                                            <p:fltVal val="0"/>
                                          </p:val>
                                        </p:tav>
                                        <p:tav tm="100000">
                                          <p:val>
                                            <p:strVal val="#ppt_w"/>
                                          </p:val>
                                        </p:tav>
                                      </p:tavLst>
                                    </p:anim>
                                    <p:anim calcmode="lin" valueType="num">
                                      <p:cBhvr>
                                        <p:cTn id="50" dur="500" fill="hold"/>
                                        <p:tgtEl>
                                          <p:spTgt spid="12"/>
                                        </p:tgtEl>
                                        <p:attrNameLst>
                                          <p:attrName>ppt_h</p:attrName>
                                        </p:attrNameLst>
                                      </p:cBhvr>
                                      <p:tavLst>
                                        <p:tav tm="0">
                                          <p:val>
                                            <p:fltVal val="0"/>
                                          </p:val>
                                        </p:tav>
                                        <p:tav tm="100000">
                                          <p:val>
                                            <p:strVal val="#ppt_h"/>
                                          </p:val>
                                        </p:tav>
                                      </p:tavLst>
                                    </p:anim>
                                    <p:animEffect transition="in" filter="fade">
                                      <p:cBhvr>
                                        <p:cTn id="51"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animBg="1"/>
      <p:bldP spid="2" grpId="0" animBg="1"/>
      <p:bldP spid="7" grpId="0"/>
      <p:bldP spid="10" grpId="0"/>
      <p:bldP spid="11" grpId="0" animBg="1"/>
      <p:bldP spid="12" grpId="0" animBg="1"/>
      <p:bldP spid="1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EEFD2934-97B4-48A5-B931-EB95F518A246}"/>
              </a:ext>
            </a:extLst>
          </p:cNvPr>
          <p:cNvSpPr/>
          <p:nvPr/>
        </p:nvSpPr>
        <p:spPr>
          <a:xfrm>
            <a:off x="2171257" y="1820374"/>
            <a:ext cx="3872336" cy="923330"/>
          </a:xfrm>
          <a:prstGeom prst="rect">
            <a:avLst/>
          </a:prstGeom>
          <a:solidFill>
            <a:srgbClr val="FFF6D9"/>
          </a:solidFill>
        </p:spPr>
        <p:txBody>
          <a:bodyPr wrap="square">
            <a:spAutoFit/>
          </a:bodyPr>
          <a:lstStyle/>
          <a:p>
            <a:r>
              <a:rPr lang="fr-FR" dirty="0"/>
              <a:t>Financements : 322,53 milliards de FCFA contre 372,77 milliards de FCFA en 2016</a:t>
            </a:r>
            <a:endParaRPr lang="fr-FR" dirty="0">
              <a:latin typeface="+mn-lt"/>
            </a:endParaRPr>
          </a:p>
        </p:txBody>
      </p:sp>
      <p:sp>
        <p:nvSpPr>
          <p:cNvPr id="6" name="Rectangle 5">
            <a:extLst>
              <a:ext uri="{FF2B5EF4-FFF2-40B4-BE49-F238E27FC236}">
                <a16:creationId xmlns:a16="http://schemas.microsoft.com/office/drawing/2014/main" xmlns="" id="{AD03A223-8855-4099-8394-83E5E9C37EE1}"/>
              </a:ext>
            </a:extLst>
          </p:cNvPr>
          <p:cNvSpPr/>
          <p:nvPr/>
        </p:nvSpPr>
        <p:spPr>
          <a:xfrm>
            <a:off x="2090273" y="3280786"/>
            <a:ext cx="3953320" cy="923330"/>
          </a:xfrm>
          <a:prstGeom prst="rect">
            <a:avLst/>
          </a:prstGeom>
          <a:solidFill>
            <a:srgbClr val="FFF6D9"/>
          </a:solidFill>
        </p:spPr>
        <p:txBody>
          <a:bodyPr wrap="square">
            <a:spAutoFit/>
          </a:bodyPr>
          <a:lstStyle/>
          <a:p>
            <a:r>
              <a:rPr lang="fr-FR" i="1" dirty="0"/>
              <a:t>Appui budgétaires: </a:t>
            </a:r>
            <a:r>
              <a:rPr lang="fr-FR" dirty="0"/>
              <a:t>77,89 milliards de FCFA contre 163,35 milliards de FCFA en 2016</a:t>
            </a:r>
            <a:endParaRPr lang="fr-FR" dirty="0">
              <a:latin typeface="+mn-lt"/>
            </a:endParaRPr>
          </a:p>
        </p:txBody>
      </p:sp>
      <p:sp>
        <p:nvSpPr>
          <p:cNvPr id="7" name="Rectangle 6">
            <a:extLst>
              <a:ext uri="{FF2B5EF4-FFF2-40B4-BE49-F238E27FC236}">
                <a16:creationId xmlns:a16="http://schemas.microsoft.com/office/drawing/2014/main" xmlns="" id="{5BB6FCA6-0E1A-4BDE-A4E4-916202B14967}"/>
              </a:ext>
            </a:extLst>
          </p:cNvPr>
          <p:cNvSpPr/>
          <p:nvPr/>
        </p:nvSpPr>
        <p:spPr>
          <a:xfrm>
            <a:off x="2090272" y="4787204"/>
            <a:ext cx="3964822" cy="1077218"/>
          </a:xfrm>
          <a:prstGeom prst="rect">
            <a:avLst/>
          </a:prstGeom>
          <a:solidFill>
            <a:srgbClr val="FFF6D9"/>
          </a:solidFill>
        </p:spPr>
        <p:txBody>
          <a:bodyPr wrap="square">
            <a:spAutoFit/>
          </a:bodyPr>
          <a:lstStyle/>
          <a:p>
            <a:r>
              <a:rPr lang="fr-FR" sz="2800" dirty="0">
                <a:latin typeface="+mn-lt"/>
                <a:ea typeface="Calibri" panose="020F0502020204030204" pitchFamily="34" charset="0"/>
                <a:cs typeface="Times New Roman" panose="02020603050405020304" pitchFamily="18" charset="0"/>
              </a:rPr>
              <a:t> T</a:t>
            </a:r>
            <a:r>
              <a:rPr lang="fr-FR" dirty="0"/>
              <a:t>aux de décaissement : Appuis projets (63%) . Appuis budgétaires (62,32%)</a:t>
            </a:r>
            <a:endParaRPr lang="fr-FR" dirty="0">
              <a:latin typeface="+mn-lt"/>
            </a:endParaRPr>
          </a:p>
        </p:txBody>
      </p:sp>
      <p:sp>
        <p:nvSpPr>
          <p:cNvPr id="3" name="ZoneTexte 2">
            <a:extLst>
              <a:ext uri="{FF2B5EF4-FFF2-40B4-BE49-F238E27FC236}">
                <a16:creationId xmlns:a16="http://schemas.microsoft.com/office/drawing/2014/main" xmlns="" id="{83AE8D1E-FCBC-433E-9DD5-5DBFC63F2E4F}"/>
              </a:ext>
            </a:extLst>
          </p:cNvPr>
          <p:cNvSpPr txBox="1"/>
          <p:nvPr/>
        </p:nvSpPr>
        <p:spPr>
          <a:xfrm rot="16200000">
            <a:off x="79645" y="3321072"/>
            <a:ext cx="2712651" cy="769441"/>
          </a:xfrm>
          <a:prstGeom prst="rect">
            <a:avLst/>
          </a:prstGeom>
          <a:solidFill>
            <a:srgbClr val="D60093"/>
          </a:solidFill>
        </p:spPr>
        <p:txBody>
          <a:bodyPr wrap="square" rtlCol="0">
            <a:spAutoFit/>
          </a:bodyPr>
          <a:lstStyle/>
          <a:p>
            <a:r>
              <a:rPr lang="fr-FR" sz="4400" dirty="0">
                <a:solidFill>
                  <a:schemeClr val="bg1"/>
                </a:solidFill>
              </a:rPr>
              <a:t>Global</a:t>
            </a:r>
          </a:p>
        </p:txBody>
      </p:sp>
      <p:sp>
        <p:nvSpPr>
          <p:cNvPr id="15" name="ZoneTexte 14">
            <a:extLst>
              <a:ext uri="{FF2B5EF4-FFF2-40B4-BE49-F238E27FC236}">
                <a16:creationId xmlns:a16="http://schemas.microsoft.com/office/drawing/2014/main" xmlns="" id="{DC630B6F-8F3D-4419-B5C9-AEFD8AA27F83}"/>
              </a:ext>
            </a:extLst>
          </p:cNvPr>
          <p:cNvSpPr txBox="1"/>
          <p:nvPr/>
        </p:nvSpPr>
        <p:spPr>
          <a:xfrm rot="16200000">
            <a:off x="4501154" y="3646148"/>
            <a:ext cx="4987783" cy="400110"/>
          </a:xfrm>
          <a:prstGeom prst="rect">
            <a:avLst/>
          </a:prstGeom>
          <a:solidFill>
            <a:schemeClr val="tx2">
              <a:lumMod val="60000"/>
              <a:lumOff val="40000"/>
            </a:schemeClr>
          </a:solidFill>
        </p:spPr>
        <p:txBody>
          <a:bodyPr wrap="square" rtlCol="0">
            <a:spAutoFit/>
          </a:bodyPr>
          <a:lstStyle/>
          <a:p>
            <a:r>
              <a:rPr lang="fr-FR" sz="2000" dirty="0">
                <a:solidFill>
                  <a:schemeClr val="bg1"/>
                </a:solidFill>
              </a:rPr>
              <a:t>Par CSD</a:t>
            </a:r>
          </a:p>
        </p:txBody>
      </p:sp>
      <p:sp>
        <p:nvSpPr>
          <p:cNvPr id="16" name="Rectangle 15"/>
          <p:cNvSpPr/>
          <p:nvPr/>
        </p:nvSpPr>
        <p:spPr>
          <a:xfrm>
            <a:off x="1098007" y="-166323"/>
            <a:ext cx="10917982" cy="11987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457200" indent="-457200">
              <a:buAutoNum type="arabicPeriod"/>
            </a:pPr>
            <a:r>
              <a:rPr lang="fr-FR" altLang="fr-FR" sz="2400" dirty="0">
                <a:solidFill>
                  <a:schemeClr val="accent2">
                    <a:lumMod val="75000"/>
                  </a:schemeClr>
                </a:solidFill>
                <a:latin typeface="+mj-lt"/>
                <a:ea typeface="+mj-ea"/>
                <a:cs typeface="+mj-cs"/>
              </a:rPr>
              <a:t>Les résultats enregistrés en 2017</a:t>
            </a:r>
          </a:p>
          <a:p>
            <a:r>
              <a:rPr lang="fr-FR" sz="1600" u="sng" dirty="0" smtClean="0">
                <a:solidFill>
                  <a:schemeClr val="accent2">
                    <a:lumMod val="75000"/>
                  </a:schemeClr>
                </a:solidFill>
                <a:latin typeface="+mj-lt"/>
                <a:ea typeface="+mj-ea"/>
                <a:cs typeface="+mj-cs"/>
              </a:rPr>
              <a:t>Financement et exécution des projets</a:t>
            </a:r>
            <a:endParaRPr lang="fr-FR" sz="1600" u="sng" dirty="0">
              <a:solidFill>
                <a:schemeClr val="accent2">
                  <a:lumMod val="75000"/>
                </a:schemeClr>
              </a:solidFill>
              <a:latin typeface="+mj-lt"/>
              <a:ea typeface="+mj-ea"/>
              <a:cs typeface="+mj-cs"/>
            </a:endParaRPr>
          </a:p>
        </p:txBody>
      </p:sp>
      <p:graphicFrame>
        <p:nvGraphicFramePr>
          <p:cNvPr id="18" name="Tableau 17"/>
          <p:cNvGraphicFramePr>
            <a:graphicFrameLocks noGrp="1"/>
          </p:cNvGraphicFramePr>
          <p:nvPr>
            <p:extLst>
              <p:ext uri="{D42A27DB-BD31-4B8C-83A1-F6EECF244321}">
                <p14:modId xmlns:p14="http://schemas.microsoft.com/office/powerpoint/2010/main" val="1820645735"/>
              </p:ext>
            </p:extLst>
          </p:nvPr>
        </p:nvGraphicFramePr>
        <p:xfrm>
          <a:off x="7787785" y="1352315"/>
          <a:ext cx="3931990" cy="5045362"/>
        </p:xfrm>
        <a:graphic>
          <a:graphicData uri="http://schemas.openxmlformats.org/drawingml/2006/table">
            <a:tbl>
              <a:tblPr firstRow="1" firstCol="1" bandRow="1"/>
              <a:tblGrid>
                <a:gridCol w="890569">
                  <a:extLst>
                    <a:ext uri="{9D8B030D-6E8A-4147-A177-3AD203B41FA5}">
                      <a16:colId xmlns:a16="http://schemas.microsoft.com/office/drawing/2014/main" xmlns="" val="20000"/>
                    </a:ext>
                  </a:extLst>
                </a:gridCol>
                <a:gridCol w="1067288">
                  <a:extLst>
                    <a:ext uri="{9D8B030D-6E8A-4147-A177-3AD203B41FA5}">
                      <a16:colId xmlns:a16="http://schemas.microsoft.com/office/drawing/2014/main" xmlns="" val="20001"/>
                    </a:ext>
                  </a:extLst>
                </a:gridCol>
                <a:gridCol w="913821">
                  <a:extLst>
                    <a:ext uri="{9D8B030D-6E8A-4147-A177-3AD203B41FA5}">
                      <a16:colId xmlns:a16="http://schemas.microsoft.com/office/drawing/2014/main" xmlns="" val="20002"/>
                    </a:ext>
                  </a:extLst>
                </a:gridCol>
                <a:gridCol w="1060312">
                  <a:extLst>
                    <a:ext uri="{9D8B030D-6E8A-4147-A177-3AD203B41FA5}">
                      <a16:colId xmlns:a16="http://schemas.microsoft.com/office/drawing/2014/main" xmlns="" val="20003"/>
                    </a:ext>
                  </a:extLst>
                </a:gridCol>
              </a:tblGrid>
              <a:tr h="938672">
                <a:tc>
                  <a:txBody>
                    <a:bodyPr/>
                    <a:lstStyle/>
                    <a:p>
                      <a:pPr algn="just">
                        <a:lnSpc>
                          <a:spcPct val="107000"/>
                        </a:lnSpc>
                        <a:spcAft>
                          <a:spcPts val="0"/>
                        </a:spcAft>
                      </a:pPr>
                      <a:r>
                        <a:rPr lang="fr-FR" sz="1200" b="1" dirty="0">
                          <a:solidFill>
                            <a:srgbClr val="000000"/>
                          </a:solidFill>
                          <a:effectLst/>
                          <a:latin typeface="Rockwell"/>
                          <a:ea typeface="Times New Roman"/>
                          <a:cs typeface="Calibri"/>
                        </a:rPr>
                        <a:t>Intitulé du CSD</a:t>
                      </a:r>
                      <a:endParaRPr lang="fr-FR" sz="1200" dirty="0">
                        <a:effectLst/>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07000"/>
                        </a:lnSpc>
                        <a:spcAft>
                          <a:spcPts val="0"/>
                        </a:spcAft>
                      </a:pPr>
                      <a:r>
                        <a:rPr lang="fr-FR" sz="1200" b="1">
                          <a:solidFill>
                            <a:srgbClr val="000000"/>
                          </a:solidFill>
                          <a:effectLst/>
                          <a:latin typeface="Rockwell"/>
                          <a:ea typeface="Times New Roman"/>
                          <a:cs typeface="Calibri"/>
                        </a:rPr>
                        <a:t>Nombre de projets /programmes analysés</a:t>
                      </a:r>
                      <a:endParaRPr lang="fr-FR" sz="1200">
                        <a:effectLst/>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07000"/>
                        </a:lnSpc>
                        <a:spcAft>
                          <a:spcPts val="0"/>
                        </a:spcAft>
                      </a:pPr>
                      <a:r>
                        <a:rPr lang="fr-FR" sz="1200" b="1">
                          <a:solidFill>
                            <a:srgbClr val="000000"/>
                          </a:solidFill>
                          <a:effectLst/>
                          <a:latin typeface="Rockwell"/>
                          <a:ea typeface="Times New Roman"/>
                          <a:cs typeface="Calibri"/>
                        </a:rPr>
                        <a:t>Taux d’exécution </a:t>
                      </a:r>
                      <a:endParaRPr lang="fr-FR" sz="1200">
                        <a:effectLst/>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07000"/>
                        </a:lnSpc>
                        <a:spcAft>
                          <a:spcPts val="0"/>
                        </a:spcAft>
                      </a:pPr>
                      <a:r>
                        <a:rPr lang="fr-FR" sz="1200" b="1">
                          <a:solidFill>
                            <a:srgbClr val="000000"/>
                          </a:solidFill>
                          <a:effectLst/>
                          <a:latin typeface="Rockwell"/>
                          <a:ea typeface="Times New Roman"/>
                          <a:cs typeface="Calibri"/>
                        </a:rPr>
                        <a:t>Taux de décaissement </a:t>
                      </a:r>
                      <a:endParaRPr lang="fr-FR" sz="1200">
                        <a:effectLst/>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10000"/>
                  </a:ext>
                </a:extLst>
              </a:tr>
              <a:tr h="293335">
                <a:tc>
                  <a:txBody>
                    <a:bodyPr/>
                    <a:lstStyle/>
                    <a:p>
                      <a:pPr algn="just">
                        <a:lnSpc>
                          <a:spcPct val="107000"/>
                        </a:lnSpc>
                        <a:spcAft>
                          <a:spcPts val="0"/>
                        </a:spcAft>
                      </a:pPr>
                      <a:r>
                        <a:rPr lang="fr-FR" sz="1200">
                          <a:solidFill>
                            <a:srgbClr val="000000"/>
                          </a:solidFill>
                          <a:effectLst/>
                          <a:latin typeface="Rockwell"/>
                          <a:ea typeface="Times New Roman"/>
                          <a:cs typeface="Calibri"/>
                        </a:rPr>
                        <a:t>CSD- GAL</a:t>
                      </a:r>
                      <a:endParaRPr lang="fr-FR" sz="1200">
                        <a:effectLst/>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fr-FR" sz="1200">
                          <a:solidFill>
                            <a:srgbClr val="000000"/>
                          </a:solidFill>
                          <a:effectLst/>
                          <a:latin typeface="Rockwell"/>
                          <a:ea typeface="Times New Roman"/>
                          <a:cs typeface="Calibri"/>
                        </a:rPr>
                        <a:t>1</a:t>
                      </a:r>
                      <a:endParaRPr lang="fr-FR" sz="1200">
                        <a:effectLst/>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fr-FR" sz="1200">
                          <a:solidFill>
                            <a:srgbClr val="000000"/>
                          </a:solidFill>
                          <a:effectLst/>
                          <a:latin typeface="Rockwell"/>
                          <a:ea typeface="Times New Roman"/>
                          <a:cs typeface="Calibri"/>
                        </a:rPr>
                        <a:t>66,37%</a:t>
                      </a:r>
                      <a:endParaRPr lang="fr-FR" sz="1200">
                        <a:effectLst/>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fr-FR" sz="1200">
                          <a:solidFill>
                            <a:srgbClr val="000000"/>
                          </a:solidFill>
                          <a:effectLst/>
                          <a:latin typeface="Rockwell"/>
                          <a:ea typeface="Times New Roman"/>
                          <a:cs typeface="Calibri"/>
                        </a:rPr>
                        <a:t>- </a:t>
                      </a:r>
                      <a:endParaRPr lang="fr-FR" sz="1200">
                        <a:effectLst/>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10001"/>
                  </a:ext>
                </a:extLst>
              </a:tr>
              <a:tr h="293335">
                <a:tc>
                  <a:txBody>
                    <a:bodyPr/>
                    <a:lstStyle/>
                    <a:p>
                      <a:pPr algn="just">
                        <a:lnSpc>
                          <a:spcPct val="107000"/>
                        </a:lnSpc>
                        <a:spcAft>
                          <a:spcPts val="0"/>
                        </a:spcAft>
                      </a:pPr>
                      <a:r>
                        <a:rPr lang="fr-FR" sz="1200">
                          <a:solidFill>
                            <a:srgbClr val="000000"/>
                          </a:solidFill>
                          <a:effectLst/>
                          <a:latin typeface="Rockwell"/>
                          <a:ea typeface="Times New Roman"/>
                          <a:cs typeface="Calibri"/>
                        </a:rPr>
                        <a:t>CSD-GE</a:t>
                      </a:r>
                      <a:endParaRPr lang="fr-FR" sz="1200">
                        <a:effectLst/>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fr-FR" sz="1200">
                          <a:solidFill>
                            <a:srgbClr val="000000"/>
                          </a:solidFill>
                          <a:effectLst/>
                          <a:latin typeface="Rockwell"/>
                          <a:ea typeface="Times New Roman"/>
                          <a:cs typeface="Calibri"/>
                        </a:rPr>
                        <a:t>9</a:t>
                      </a:r>
                      <a:endParaRPr lang="fr-FR" sz="1200">
                        <a:effectLst/>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fr-FR" sz="1200">
                          <a:solidFill>
                            <a:srgbClr val="000000"/>
                          </a:solidFill>
                          <a:effectLst/>
                          <a:latin typeface="Rockwell"/>
                          <a:ea typeface="Times New Roman"/>
                          <a:cs typeface="Calibri"/>
                        </a:rPr>
                        <a:t>40,69%</a:t>
                      </a:r>
                      <a:endParaRPr lang="fr-FR" sz="1200">
                        <a:effectLst/>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fr-FR" sz="1200">
                          <a:solidFill>
                            <a:srgbClr val="000000"/>
                          </a:solidFill>
                          <a:effectLst/>
                          <a:latin typeface="Rockwell"/>
                          <a:ea typeface="Times New Roman"/>
                          <a:cs typeface="Calibri"/>
                        </a:rPr>
                        <a:t>43,96%</a:t>
                      </a:r>
                      <a:endParaRPr lang="fr-FR" sz="1200">
                        <a:effectLst/>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10002"/>
                  </a:ext>
                </a:extLst>
              </a:tr>
              <a:tr h="293335">
                <a:tc>
                  <a:txBody>
                    <a:bodyPr/>
                    <a:lstStyle/>
                    <a:p>
                      <a:pPr algn="just">
                        <a:lnSpc>
                          <a:spcPct val="107000"/>
                        </a:lnSpc>
                        <a:spcAft>
                          <a:spcPts val="0"/>
                        </a:spcAft>
                      </a:pPr>
                      <a:r>
                        <a:rPr lang="fr-FR" sz="1200">
                          <a:solidFill>
                            <a:srgbClr val="000000"/>
                          </a:solidFill>
                          <a:effectLst/>
                          <a:latin typeface="Rockwell"/>
                          <a:ea typeface="Times New Roman"/>
                          <a:cs typeface="Calibri"/>
                        </a:rPr>
                        <a:t>CSD-DS</a:t>
                      </a:r>
                      <a:endParaRPr lang="fr-FR" sz="1200">
                        <a:effectLst/>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fr-FR" sz="1200">
                          <a:solidFill>
                            <a:srgbClr val="000000"/>
                          </a:solidFill>
                          <a:effectLst/>
                          <a:latin typeface="Rockwell"/>
                          <a:ea typeface="Times New Roman"/>
                          <a:cs typeface="Calibri"/>
                        </a:rPr>
                        <a:t>3</a:t>
                      </a:r>
                      <a:endParaRPr lang="fr-FR" sz="1200">
                        <a:effectLst/>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fr-FR" sz="1200">
                          <a:solidFill>
                            <a:srgbClr val="000000"/>
                          </a:solidFill>
                          <a:effectLst/>
                          <a:latin typeface="Rockwell"/>
                          <a:ea typeface="Times New Roman"/>
                          <a:cs typeface="Calibri"/>
                        </a:rPr>
                        <a:t>75,20%</a:t>
                      </a:r>
                      <a:endParaRPr lang="fr-FR" sz="1200">
                        <a:effectLst/>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fr-FR" sz="1200">
                          <a:solidFill>
                            <a:srgbClr val="000000"/>
                          </a:solidFill>
                          <a:effectLst/>
                          <a:latin typeface="Rockwell"/>
                          <a:ea typeface="Times New Roman"/>
                          <a:cs typeface="Calibri"/>
                        </a:rPr>
                        <a:t>96,90%</a:t>
                      </a:r>
                      <a:endParaRPr lang="fr-FR" sz="1200">
                        <a:effectLst/>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10003"/>
                  </a:ext>
                </a:extLst>
              </a:tr>
              <a:tr h="293335">
                <a:tc>
                  <a:txBody>
                    <a:bodyPr/>
                    <a:lstStyle/>
                    <a:p>
                      <a:pPr>
                        <a:lnSpc>
                          <a:spcPct val="107000"/>
                        </a:lnSpc>
                        <a:spcAft>
                          <a:spcPts val="0"/>
                        </a:spcAft>
                      </a:pPr>
                      <a:r>
                        <a:rPr lang="fr-FR" sz="1200">
                          <a:solidFill>
                            <a:srgbClr val="000000"/>
                          </a:solidFill>
                          <a:effectLst/>
                          <a:latin typeface="Rockwell"/>
                          <a:ea typeface="Times New Roman"/>
                          <a:cs typeface="Calibri"/>
                        </a:rPr>
                        <a:t>CSD-JDH</a:t>
                      </a:r>
                      <a:endParaRPr lang="fr-FR" sz="1200">
                        <a:effectLst/>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fr-FR" sz="1200">
                          <a:solidFill>
                            <a:srgbClr val="000000"/>
                          </a:solidFill>
                          <a:effectLst/>
                          <a:latin typeface="Rockwell"/>
                          <a:ea typeface="Times New Roman"/>
                          <a:cs typeface="Calibri"/>
                        </a:rPr>
                        <a:t>3</a:t>
                      </a:r>
                      <a:endParaRPr lang="fr-FR" sz="1200">
                        <a:effectLst/>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fr-FR" sz="1200">
                          <a:solidFill>
                            <a:srgbClr val="000000"/>
                          </a:solidFill>
                          <a:effectLst/>
                          <a:latin typeface="Rockwell"/>
                          <a:ea typeface="Times New Roman"/>
                          <a:cs typeface="Calibri"/>
                        </a:rPr>
                        <a:t>44,10%</a:t>
                      </a:r>
                      <a:endParaRPr lang="fr-FR" sz="1200">
                        <a:effectLst/>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fr-FR" sz="1200">
                          <a:solidFill>
                            <a:srgbClr val="000000"/>
                          </a:solidFill>
                          <a:effectLst/>
                          <a:latin typeface="Rockwell"/>
                          <a:ea typeface="Times New Roman"/>
                          <a:cs typeface="Calibri"/>
                        </a:rPr>
                        <a:t>73,80%</a:t>
                      </a:r>
                      <a:endParaRPr lang="fr-FR" sz="1200">
                        <a:effectLst/>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10004"/>
                  </a:ext>
                </a:extLst>
              </a:tr>
              <a:tr h="293335">
                <a:tc>
                  <a:txBody>
                    <a:bodyPr/>
                    <a:lstStyle/>
                    <a:p>
                      <a:pPr algn="just">
                        <a:lnSpc>
                          <a:spcPct val="107000"/>
                        </a:lnSpc>
                        <a:spcAft>
                          <a:spcPts val="0"/>
                        </a:spcAft>
                      </a:pPr>
                      <a:r>
                        <a:rPr lang="fr-FR" sz="1200">
                          <a:solidFill>
                            <a:srgbClr val="000000"/>
                          </a:solidFill>
                          <a:effectLst/>
                          <a:latin typeface="Rockwell"/>
                          <a:ea typeface="Times New Roman"/>
                          <a:cs typeface="Calibri"/>
                        </a:rPr>
                        <a:t>CSD-EF</a:t>
                      </a:r>
                      <a:endParaRPr lang="fr-FR" sz="1200">
                        <a:effectLst/>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fr-FR" sz="1200">
                          <a:solidFill>
                            <a:srgbClr val="000000"/>
                          </a:solidFill>
                          <a:effectLst/>
                          <a:latin typeface="Rockwell"/>
                          <a:ea typeface="Times New Roman"/>
                          <a:cs typeface="Calibri"/>
                        </a:rPr>
                        <a:t>14</a:t>
                      </a:r>
                      <a:endParaRPr lang="fr-FR" sz="1200">
                        <a:effectLst/>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fr-FR" sz="1200">
                          <a:solidFill>
                            <a:srgbClr val="000000"/>
                          </a:solidFill>
                          <a:effectLst/>
                          <a:latin typeface="Rockwell"/>
                          <a:ea typeface="Times New Roman"/>
                          <a:cs typeface="Calibri"/>
                        </a:rPr>
                        <a:t>76,83%</a:t>
                      </a:r>
                      <a:endParaRPr lang="fr-FR" sz="1200">
                        <a:effectLst/>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fr-FR" sz="1200">
                          <a:solidFill>
                            <a:srgbClr val="000000"/>
                          </a:solidFill>
                          <a:effectLst/>
                          <a:latin typeface="Rockwell"/>
                          <a:ea typeface="Times New Roman"/>
                          <a:cs typeface="Calibri"/>
                        </a:rPr>
                        <a:t>98,51%</a:t>
                      </a:r>
                      <a:endParaRPr lang="fr-FR" sz="1200">
                        <a:effectLst/>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10005"/>
                  </a:ext>
                </a:extLst>
              </a:tr>
              <a:tr h="293335">
                <a:tc>
                  <a:txBody>
                    <a:bodyPr/>
                    <a:lstStyle/>
                    <a:p>
                      <a:pPr algn="just">
                        <a:lnSpc>
                          <a:spcPct val="107000"/>
                        </a:lnSpc>
                        <a:spcAft>
                          <a:spcPts val="0"/>
                        </a:spcAft>
                      </a:pPr>
                      <a:r>
                        <a:rPr lang="fr-FR" sz="1200">
                          <a:solidFill>
                            <a:srgbClr val="000000"/>
                          </a:solidFill>
                          <a:effectLst/>
                          <a:latin typeface="Rockwell"/>
                          <a:ea typeface="Times New Roman"/>
                          <a:cs typeface="Calibri"/>
                        </a:rPr>
                        <a:t>CSD-EEA</a:t>
                      </a:r>
                      <a:endParaRPr lang="fr-FR" sz="1200">
                        <a:effectLst/>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fr-FR" sz="1200">
                          <a:solidFill>
                            <a:srgbClr val="000000"/>
                          </a:solidFill>
                          <a:effectLst/>
                          <a:latin typeface="Rockwell"/>
                          <a:ea typeface="Times New Roman"/>
                          <a:cs typeface="Calibri"/>
                        </a:rPr>
                        <a:t>36</a:t>
                      </a:r>
                      <a:endParaRPr lang="fr-FR" sz="1200">
                        <a:effectLst/>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fr-FR" sz="1200">
                          <a:solidFill>
                            <a:srgbClr val="000000"/>
                          </a:solidFill>
                          <a:effectLst/>
                          <a:latin typeface="Rockwell"/>
                          <a:ea typeface="Times New Roman"/>
                          <a:cs typeface="Calibri"/>
                        </a:rPr>
                        <a:t>74,09%</a:t>
                      </a:r>
                      <a:endParaRPr lang="fr-FR" sz="1200">
                        <a:effectLst/>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fr-FR" sz="1200">
                          <a:solidFill>
                            <a:srgbClr val="000000"/>
                          </a:solidFill>
                          <a:effectLst/>
                          <a:latin typeface="Rockwell"/>
                          <a:ea typeface="Times New Roman"/>
                          <a:cs typeface="Calibri"/>
                        </a:rPr>
                        <a:t>87,81%</a:t>
                      </a:r>
                      <a:endParaRPr lang="fr-FR" sz="1200">
                        <a:effectLst/>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10006"/>
                  </a:ext>
                </a:extLst>
              </a:tr>
              <a:tr h="293335">
                <a:tc>
                  <a:txBody>
                    <a:bodyPr/>
                    <a:lstStyle/>
                    <a:p>
                      <a:pPr algn="just">
                        <a:lnSpc>
                          <a:spcPct val="107000"/>
                        </a:lnSpc>
                        <a:spcAft>
                          <a:spcPts val="0"/>
                        </a:spcAft>
                      </a:pPr>
                      <a:r>
                        <a:rPr lang="fr-FR" sz="1200">
                          <a:solidFill>
                            <a:srgbClr val="000000"/>
                          </a:solidFill>
                          <a:effectLst/>
                          <a:latin typeface="Rockwell"/>
                          <a:ea typeface="Times New Roman"/>
                          <a:cs typeface="Calibri"/>
                        </a:rPr>
                        <a:t>CSD-RI</a:t>
                      </a:r>
                      <a:endParaRPr lang="fr-FR" sz="1200">
                        <a:effectLst/>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fr-FR" sz="1200">
                          <a:solidFill>
                            <a:srgbClr val="000000"/>
                          </a:solidFill>
                          <a:effectLst/>
                          <a:latin typeface="Rockwell"/>
                          <a:ea typeface="Times New Roman"/>
                          <a:cs typeface="Calibri"/>
                        </a:rPr>
                        <a:t>5</a:t>
                      </a:r>
                      <a:endParaRPr lang="fr-FR" sz="1200">
                        <a:effectLst/>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fr-FR" sz="1200">
                          <a:solidFill>
                            <a:srgbClr val="000000"/>
                          </a:solidFill>
                          <a:effectLst/>
                          <a:latin typeface="Rockwell"/>
                          <a:ea typeface="Times New Roman"/>
                          <a:cs typeface="Calibri"/>
                        </a:rPr>
                        <a:t>42,84%</a:t>
                      </a:r>
                      <a:endParaRPr lang="fr-FR" sz="1200">
                        <a:effectLst/>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fr-FR" sz="1200" dirty="0">
                          <a:solidFill>
                            <a:srgbClr val="000000"/>
                          </a:solidFill>
                          <a:effectLst/>
                          <a:latin typeface="Rockwell"/>
                          <a:ea typeface="Times New Roman"/>
                          <a:cs typeface="Calibri"/>
                        </a:rPr>
                        <a:t>- </a:t>
                      </a:r>
                      <a:endParaRPr lang="fr-FR" sz="1200" dirty="0">
                        <a:effectLst/>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10007"/>
                  </a:ext>
                </a:extLst>
              </a:tr>
              <a:tr h="293335">
                <a:tc>
                  <a:txBody>
                    <a:bodyPr/>
                    <a:lstStyle/>
                    <a:p>
                      <a:pPr algn="just">
                        <a:lnSpc>
                          <a:spcPct val="107000"/>
                        </a:lnSpc>
                        <a:spcAft>
                          <a:spcPts val="0"/>
                        </a:spcAft>
                      </a:pPr>
                      <a:r>
                        <a:rPr lang="fr-FR" sz="1200">
                          <a:solidFill>
                            <a:srgbClr val="000000"/>
                          </a:solidFill>
                          <a:effectLst/>
                          <a:latin typeface="Rockwell"/>
                          <a:ea typeface="Times New Roman"/>
                          <a:cs typeface="Calibri"/>
                        </a:rPr>
                        <a:t>CSD-Santé</a:t>
                      </a:r>
                      <a:endParaRPr lang="fr-FR" sz="1200">
                        <a:effectLst/>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fr-FR" sz="1200">
                          <a:solidFill>
                            <a:srgbClr val="000000"/>
                          </a:solidFill>
                          <a:effectLst/>
                          <a:latin typeface="Rockwell"/>
                          <a:ea typeface="Times New Roman"/>
                          <a:cs typeface="Calibri"/>
                        </a:rPr>
                        <a:t>7</a:t>
                      </a:r>
                      <a:endParaRPr lang="fr-FR" sz="1200">
                        <a:effectLst/>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fr-FR" sz="1200">
                          <a:solidFill>
                            <a:srgbClr val="000000"/>
                          </a:solidFill>
                          <a:effectLst/>
                          <a:latin typeface="Rockwell"/>
                          <a:ea typeface="Times New Roman"/>
                          <a:cs typeface="Calibri"/>
                        </a:rPr>
                        <a:t>63,90%</a:t>
                      </a:r>
                      <a:endParaRPr lang="fr-FR" sz="1200">
                        <a:effectLst/>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fr-FR" sz="1200">
                          <a:solidFill>
                            <a:srgbClr val="000000"/>
                          </a:solidFill>
                          <a:effectLst/>
                          <a:latin typeface="Rockwell"/>
                          <a:ea typeface="Times New Roman"/>
                          <a:cs typeface="Calibri"/>
                        </a:rPr>
                        <a:t>89,40%</a:t>
                      </a:r>
                      <a:endParaRPr lang="fr-FR" sz="1200">
                        <a:effectLst/>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10008"/>
                  </a:ext>
                </a:extLst>
              </a:tr>
              <a:tr h="293335">
                <a:tc>
                  <a:txBody>
                    <a:bodyPr/>
                    <a:lstStyle/>
                    <a:p>
                      <a:pPr algn="just">
                        <a:lnSpc>
                          <a:spcPct val="107000"/>
                        </a:lnSpc>
                        <a:spcAft>
                          <a:spcPts val="0"/>
                        </a:spcAft>
                      </a:pPr>
                      <a:r>
                        <a:rPr lang="fr-FR" sz="1200">
                          <a:solidFill>
                            <a:srgbClr val="000000"/>
                          </a:solidFill>
                          <a:effectLst/>
                          <a:latin typeface="Rockwell"/>
                          <a:ea typeface="Times New Roman"/>
                          <a:cs typeface="Calibri"/>
                        </a:rPr>
                        <a:t>CSD-TEPS</a:t>
                      </a:r>
                      <a:endParaRPr lang="fr-FR" sz="1200">
                        <a:effectLst/>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fr-FR" sz="1200">
                          <a:solidFill>
                            <a:srgbClr val="000000"/>
                          </a:solidFill>
                          <a:effectLst/>
                          <a:latin typeface="Rockwell"/>
                          <a:ea typeface="Times New Roman"/>
                          <a:cs typeface="Calibri"/>
                        </a:rPr>
                        <a:t>9</a:t>
                      </a:r>
                      <a:endParaRPr lang="fr-FR" sz="1200">
                        <a:effectLst/>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fr-FR" sz="1200">
                          <a:solidFill>
                            <a:srgbClr val="000000"/>
                          </a:solidFill>
                          <a:effectLst/>
                          <a:latin typeface="Rockwell"/>
                          <a:ea typeface="Times New Roman"/>
                          <a:cs typeface="Calibri"/>
                        </a:rPr>
                        <a:t>92,23%</a:t>
                      </a:r>
                      <a:endParaRPr lang="fr-FR" sz="1200">
                        <a:effectLst/>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fr-FR" sz="1200">
                          <a:solidFill>
                            <a:srgbClr val="000000"/>
                          </a:solidFill>
                          <a:effectLst/>
                          <a:latin typeface="Rockwell"/>
                          <a:ea typeface="Times New Roman"/>
                          <a:cs typeface="Calibri"/>
                        </a:rPr>
                        <a:t>99,63%</a:t>
                      </a:r>
                      <a:endParaRPr lang="fr-FR" sz="1200">
                        <a:effectLst/>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10009"/>
                  </a:ext>
                </a:extLst>
              </a:tr>
              <a:tr h="293335">
                <a:tc>
                  <a:txBody>
                    <a:bodyPr/>
                    <a:lstStyle/>
                    <a:p>
                      <a:pPr algn="just">
                        <a:lnSpc>
                          <a:spcPct val="107000"/>
                        </a:lnSpc>
                        <a:spcAft>
                          <a:spcPts val="0"/>
                        </a:spcAft>
                      </a:pPr>
                      <a:r>
                        <a:rPr lang="fr-FR" sz="1200">
                          <a:solidFill>
                            <a:srgbClr val="000000"/>
                          </a:solidFill>
                          <a:effectLst/>
                          <a:latin typeface="Rockwell"/>
                          <a:ea typeface="Times New Roman"/>
                          <a:cs typeface="Calibri"/>
                        </a:rPr>
                        <a:t>CSD-CSM</a:t>
                      </a:r>
                      <a:endParaRPr lang="fr-FR" sz="1200">
                        <a:effectLst/>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fr-FR" sz="1200">
                          <a:solidFill>
                            <a:srgbClr val="000000"/>
                          </a:solidFill>
                          <a:effectLst/>
                          <a:latin typeface="Rockwell"/>
                          <a:ea typeface="Times New Roman"/>
                          <a:cs typeface="Calibri"/>
                        </a:rPr>
                        <a:t>6</a:t>
                      </a:r>
                      <a:endParaRPr lang="fr-FR" sz="1200">
                        <a:effectLst/>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fr-FR" sz="1200">
                          <a:solidFill>
                            <a:srgbClr val="000000"/>
                          </a:solidFill>
                          <a:effectLst/>
                          <a:latin typeface="Rockwell"/>
                          <a:ea typeface="Times New Roman"/>
                          <a:cs typeface="Calibri"/>
                        </a:rPr>
                        <a:t>90,38%</a:t>
                      </a:r>
                      <a:endParaRPr lang="fr-FR" sz="1200">
                        <a:effectLst/>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fr-FR" sz="1200">
                          <a:solidFill>
                            <a:srgbClr val="000000"/>
                          </a:solidFill>
                          <a:effectLst/>
                          <a:latin typeface="Rockwell"/>
                          <a:ea typeface="Times New Roman"/>
                          <a:cs typeface="Calibri"/>
                        </a:rPr>
                        <a:t>90,63%</a:t>
                      </a:r>
                      <a:endParaRPr lang="fr-FR" sz="1200">
                        <a:effectLst/>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10010"/>
                  </a:ext>
                </a:extLst>
              </a:tr>
              <a:tr h="293335">
                <a:tc>
                  <a:txBody>
                    <a:bodyPr/>
                    <a:lstStyle/>
                    <a:p>
                      <a:pPr algn="just">
                        <a:lnSpc>
                          <a:spcPct val="107000"/>
                        </a:lnSpc>
                        <a:spcAft>
                          <a:spcPts val="0"/>
                        </a:spcAft>
                      </a:pPr>
                      <a:r>
                        <a:rPr lang="fr-FR" sz="1200">
                          <a:solidFill>
                            <a:srgbClr val="000000"/>
                          </a:solidFill>
                          <a:effectLst/>
                          <a:latin typeface="Rockwell"/>
                          <a:ea typeface="Times New Roman"/>
                          <a:cs typeface="Calibri"/>
                        </a:rPr>
                        <a:t>CSD-CSL</a:t>
                      </a:r>
                      <a:endParaRPr lang="fr-FR" sz="1200">
                        <a:effectLst/>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fr-FR" sz="1200">
                          <a:solidFill>
                            <a:srgbClr val="000000"/>
                          </a:solidFill>
                          <a:effectLst/>
                          <a:latin typeface="Rockwell"/>
                          <a:ea typeface="Times New Roman"/>
                          <a:cs typeface="Calibri"/>
                        </a:rPr>
                        <a:t>-</a:t>
                      </a:r>
                      <a:endParaRPr lang="fr-FR" sz="1200">
                        <a:effectLst/>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fr-FR" sz="1200">
                          <a:solidFill>
                            <a:srgbClr val="000000"/>
                          </a:solidFill>
                          <a:effectLst/>
                          <a:latin typeface="Rockwell"/>
                          <a:ea typeface="Times New Roman"/>
                          <a:cs typeface="Calibri"/>
                        </a:rPr>
                        <a:t>-</a:t>
                      </a:r>
                      <a:endParaRPr lang="fr-FR" sz="1200">
                        <a:effectLst/>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fr-FR" sz="1200">
                          <a:solidFill>
                            <a:srgbClr val="000000"/>
                          </a:solidFill>
                          <a:effectLst/>
                          <a:latin typeface="Rockwell"/>
                          <a:ea typeface="Times New Roman"/>
                          <a:cs typeface="Calibri"/>
                        </a:rPr>
                        <a:t>-</a:t>
                      </a:r>
                      <a:endParaRPr lang="fr-FR" sz="1200">
                        <a:effectLst/>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10011"/>
                  </a:ext>
                </a:extLst>
              </a:tr>
              <a:tr h="293335">
                <a:tc>
                  <a:txBody>
                    <a:bodyPr/>
                    <a:lstStyle/>
                    <a:p>
                      <a:pPr algn="just">
                        <a:lnSpc>
                          <a:spcPct val="107000"/>
                        </a:lnSpc>
                        <a:spcAft>
                          <a:spcPts val="0"/>
                        </a:spcAft>
                      </a:pPr>
                      <a:r>
                        <a:rPr lang="fr-FR" sz="1200">
                          <a:solidFill>
                            <a:srgbClr val="000000"/>
                          </a:solidFill>
                          <a:effectLst/>
                          <a:latin typeface="Rockwell"/>
                          <a:ea typeface="Times New Roman"/>
                          <a:cs typeface="Calibri"/>
                        </a:rPr>
                        <a:t>CSD-ITCH</a:t>
                      </a:r>
                      <a:endParaRPr lang="fr-FR" sz="1200">
                        <a:effectLst/>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fr-FR" sz="1200">
                          <a:solidFill>
                            <a:srgbClr val="000000"/>
                          </a:solidFill>
                          <a:effectLst/>
                          <a:latin typeface="Rockwell"/>
                          <a:ea typeface="Times New Roman"/>
                          <a:cs typeface="Calibri"/>
                        </a:rPr>
                        <a:t>42</a:t>
                      </a:r>
                      <a:endParaRPr lang="fr-FR" sz="1200">
                        <a:effectLst/>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fr-FR" sz="1200">
                          <a:solidFill>
                            <a:srgbClr val="000000"/>
                          </a:solidFill>
                          <a:effectLst/>
                          <a:latin typeface="Rockwell"/>
                          <a:ea typeface="Times New Roman"/>
                          <a:cs typeface="Calibri"/>
                        </a:rPr>
                        <a:t>79,94%</a:t>
                      </a:r>
                      <a:endParaRPr lang="fr-FR" sz="1200">
                        <a:effectLst/>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fr-FR" sz="1200">
                          <a:solidFill>
                            <a:srgbClr val="000000"/>
                          </a:solidFill>
                          <a:effectLst/>
                          <a:latin typeface="Rockwell"/>
                          <a:ea typeface="Times New Roman"/>
                          <a:cs typeface="Calibri"/>
                        </a:rPr>
                        <a:t>67,33%</a:t>
                      </a:r>
                      <a:endParaRPr lang="fr-FR" sz="1200">
                        <a:effectLst/>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10012"/>
                  </a:ext>
                </a:extLst>
              </a:tr>
              <a:tr h="293335">
                <a:tc>
                  <a:txBody>
                    <a:bodyPr/>
                    <a:lstStyle/>
                    <a:p>
                      <a:pPr algn="just">
                        <a:lnSpc>
                          <a:spcPct val="107000"/>
                        </a:lnSpc>
                        <a:spcAft>
                          <a:spcPts val="0"/>
                        </a:spcAft>
                      </a:pPr>
                      <a:r>
                        <a:rPr lang="fr-FR" sz="1200">
                          <a:solidFill>
                            <a:srgbClr val="000000"/>
                          </a:solidFill>
                          <a:effectLst/>
                          <a:latin typeface="Rockwell"/>
                          <a:ea typeface="Times New Roman"/>
                          <a:cs typeface="Calibri"/>
                        </a:rPr>
                        <a:t>CSD- PASP</a:t>
                      </a:r>
                      <a:endParaRPr lang="fr-FR" sz="1200">
                        <a:effectLst/>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fr-FR" sz="1200">
                          <a:solidFill>
                            <a:srgbClr val="000000"/>
                          </a:solidFill>
                          <a:effectLst/>
                          <a:latin typeface="Rockwell"/>
                          <a:ea typeface="Times New Roman"/>
                          <a:cs typeface="Calibri"/>
                        </a:rPr>
                        <a:t>44</a:t>
                      </a:r>
                      <a:endParaRPr lang="fr-FR" sz="1200">
                        <a:effectLst/>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fr-FR" sz="1200">
                          <a:solidFill>
                            <a:srgbClr val="000000"/>
                          </a:solidFill>
                          <a:effectLst/>
                          <a:latin typeface="Rockwell"/>
                          <a:ea typeface="Times New Roman"/>
                          <a:cs typeface="Calibri"/>
                        </a:rPr>
                        <a:t>69,34%</a:t>
                      </a:r>
                      <a:endParaRPr lang="fr-FR" sz="1200">
                        <a:effectLst/>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fr-FR" sz="1200">
                          <a:solidFill>
                            <a:srgbClr val="000000"/>
                          </a:solidFill>
                          <a:effectLst/>
                          <a:latin typeface="Rockwell"/>
                          <a:ea typeface="Times New Roman"/>
                          <a:cs typeface="Calibri"/>
                        </a:rPr>
                        <a:t>- </a:t>
                      </a:r>
                      <a:endParaRPr lang="fr-FR" sz="1200">
                        <a:effectLst/>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10013"/>
                  </a:ext>
                </a:extLst>
              </a:tr>
              <a:tr h="293335">
                <a:tc>
                  <a:txBody>
                    <a:bodyPr/>
                    <a:lstStyle/>
                    <a:p>
                      <a:pPr algn="just">
                        <a:lnSpc>
                          <a:spcPct val="107000"/>
                        </a:lnSpc>
                        <a:spcAft>
                          <a:spcPts val="0"/>
                        </a:spcAft>
                      </a:pPr>
                      <a:r>
                        <a:rPr lang="fr-FR" sz="1200">
                          <a:solidFill>
                            <a:srgbClr val="000000"/>
                          </a:solidFill>
                          <a:effectLst/>
                          <a:latin typeface="Rockwell"/>
                          <a:ea typeface="Times New Roman"/>
                          <a:cs typeface="Calibri"/>
                        </a:rPr>
                        <a:t>CSD- TIA</a:t>
                      </a:r>
                      <a:endParaRPr lang="fr-FR" sz="1200">
                        <a:effectLst/>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fr-FR" sz="1200">
                          <a:solidFill>
                            <a:srgbClr val="000000"/>
                          </a:solidFill>
                          <a:effectLst/>
                          <a:latin typeface="Rockwell"/>
                          <a:ea typeface="Times New Roman"/>
                          <a:cs typeface="Calibri"/>
                        </a:rPr>
                        <a:t>11</a:t>
                      </a:r>
                      <a:endParaRPr lang="fr-FR" sz="1200">
                        <a:effectLst/>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fr-FR" sz="1200">
                          <a:solidFill>
                            <a:srgbClr val="000000"/>
                          </a:solidFill>
                          <a:effectLst/>
                          <a:latin typeface="Rockwell"/>
                          <a:ea typeface="Times New Roman"/>
                          <a:cs typeface="Calibri"/>
                        </a:rPr>
                        <a:t>69,39%</a:t>
                      </a:r>
                      <a:endParaRPr lang="fr-FR" sz="1200">
                        <a:effectLst/>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fr-FR" sz="1200" dirty="0">
                          <a:solidFill>
                            <a:srgbClr val="000000"/>
                          </a:solidFill>
                          <a:effectLst/>
                          <a:latin typeface="Rockwell"/>
                          <a:ea typeface="Times New Roman"/>
                          <a:cs typeface="Calibri"/>
                        </a:rPr>
                        <a:t>- </a:t>
                      </a:r>
                      <a:endParaRPr lang="fr-FR" sz="1200" dirty="0">
                        <a:effectLst/>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10014"/>
                  </a:ext>
                </a:extLst>
              </a:tr>
            </a:tbl>
          </a:graphicData>
        </a:graphic>
      </p:graphicFrame>
    </p:spTree>
    <p:extLst>
      <p:ext uri="{BB962C8B-B14F-4D97-AF65-F5344CB8AC3E}">
        <p14:creationId xmlns:p14="http://schemas.microsoft.com/office/powerpoint/2010/main" val="3879862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500" fill="hold"/>
                                        <p:tgtEl>
                                          <p:spTgt spid="3"/>
                                        </p:tgtEl>
                                        <p:attrNameLst>
                                          <p:attrName>ppt_w</p:attrName>
                                        </p:attrNameLst>
                                      </p:cBhvr>
                                      <p:tavLst>
                                        <p:tav tm="0">
                                          <p:val>
                                            <p:fltVal val="0"/>
                                          </p:val>
                                        </p:tav>
                                        <p:tav tm="100000">
                                          <p:val>
                                            <p:strVal val="#ppt_w"/>
                                          </p:val>
                                        </p:tav>
                                      </p:tavLst>
                                    </p:anim>
                                    <p:anim calcmode="lin" valueType="num">
                                      <p:cBhvr>
                                        <p:cTn id="13" dur="500" fill="hold"/>
                                        <p:tgtEl>
                                          <p:spTgt spid="3"/>
                                        </p:tgtEl>
                                        <p:attrNameLst>
                                          <p:attrName>ppt_h</p:attrName>
                                        </p:attrNameLst>
                                      </p:cBhvr>
                                      <p:tavLst>
                                        <p:tav tm="0">
                                          <p:val>
                                            <p:fltVal val="0"/>
                                          </p:val>
                                        </p:tav>
                                        <p:tav tm="100000">
                                          <p:val>
                                            <p:strVal val="#ppt_h"/>
                                          </p:val>
                                        </p:tav>
                                      </p:tavLst>
                                    </p:anim>
                                    <p:animEffect transition="in" filter="fade">
                                      <p:cBhvr>
                                        <p:cTn id="14" dur="500"/>
                                        <p:tgtEl>
                                          <p:spTgt spid="3"/>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p:cTn id="17" dur="500" fill="hold"/>
                                        <p:tgtEl>
                                          <p:spTgt spid="6"/>
                                        </p:tgtEl>
                                        <p:attrNameLst>
                                          <p:attrName>ppt_w</p:attrName>
                                        </p:attrNameLst>
                                      </p:cBhvr>
                                      <p:tavLst>
                                        <p:tav tm="0">
                                          <p:val>
                                            <p:fltVal val="0"/>
                                          </p:val>
                                        </p:tav>
                                        <p:tav tm="100000">
                                          <p:val>
                                            <p:strVal val="#ppt_w"/>
                                          </p:val>
                                        </p:tav>
                                      </p:tavLst>
                                    </p:anim>
                                    <p:anim calcmode="lin" valueType="num">
                                      <p:cBhvr>
                                        <p:cTn id="18" dur="500" fill="hold"/>
                                        <p:tgtEl>
                                          <p:spTgt spid="6"/>
                                        </p:tgtEl>
                                        <p:attrNameLst>
                                          <p:attrName>ppt_h</p:attrName>
                                        </p:attrNameLst>
                                      </p:cBhvr>
                                      <p:tavLst>
                                        <p:tav tm="0">
                                          <p:val>
                                            <p:fltVal val="0"/>
                                          </p:val>
                                        </p:tav>
                                        <p:tav tm="100000">
                                          <p:val>
                                            <p:strVal val="#ppt_h"/>
                                          </p:val>
                                        </p:tav>
                                      </p:tavLst>
                                    </p:anim>
                                    <p:animEffect transition="in" filter="fade">
                                      <p:cBhvr>
                                        <p:cTn id="19" dur="500"/>
                                        <p:tgtEl>
                                          <p:spTgt spid="6"/>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7"/>
                                        </p:tgtEl>
                                        <p:attrNameLst>
                                          <p:attrName>style.visibility</p:attrName>
                                        </p:attrNameLst>
                                      </p:cBhvr>
                                      <p:to>
                                        <p:strVal val="visible"/>
                                      </p:to>
                                    </p:set>
                                    <p:anim calcmode="lin" valueType="num">
                                      <p:cBhvr>
                                        <p:cTn id="22" dur="500" fill="hold"/>
                                        <p:tgtEl>
                                          <p:spTgt spid="7"/>
                                        </p:tgtEl>
                                        <p:attrNameLst>
                                          <p:attrName>ppt_w</p:attrName>
                                        </p:attrNameLst>
                                      </p:cBhvr>
                                      <p:tavLst>
                                        <p:tav tm="0">
                                          <p:val>
                                            <p:fltVal val="0"/>
                                          </p:val>
                                        </p:tav>
                                        <p:tav tm="100000">
                                          <p:val>
                                            <p:strVal val="#ppt_w"/>
                                          </p:val>
                                        </p:tav>
                                      </p:tavLst>
                                    </p:anim>
                                    <p:anim calcmode="lin" valueType="num">
                                      <p:cBhvr>
                                        <p:cTn id="23" dur="500" fill="hold"/>
                                        <p:tgtEl>
                                          <p:spTgt spid="7"/>
                                        </p:tgtEl>
                                        <p:attrNameLst>
                                          <p:attrName>ppt_h</p:attrName>
                                        </p:attrNameLst>
                                      </p:cBhvr>
                                      <p:tavLst>
                                        <p:tav tm="0">
                                          <p:val>
                                            <p:fltVal val="0"/>
                                          </p:val>
                                        </p:tav>
                                        <p:tav tm="100000">
                                          <p:val>
                                            <p:strVal val="#ppt_h"/>
                                          </p:val>
                                        </p:tav>
                                      </p:tavLst>
                                    </p:anim>
                                    <p:animEffect transition="in" filter="fade">
                                      <p:cBhvr>
                                        <p:cTn id="24" dur="500"/>
                                        <p:tgtEl>
                                          <p:spTgt spid="7"/>
                                        </p:tgtEl>
                                      </p:cBhvr>
                                    </p:animEffect>
                                  </p:childTnLst>
                                </p:cTn>
                              </p:par>
                            </p:childTnLst>
                          </p:cTn>
                        </p:par>
                      </p:childTnLst>
                    </p:cTn>
                  </p:par>
                  <p:par>
                    <p:cTn id="25" fill="hold">
                      <p:stCondLst>
                        <p:cond delay="indefinite"/>
                      </p:stCondLst>
                      <p:childTnLst>
                        <p:par>
                          <p:cTn id="26" fill="hold">
                            <p:stCondLst>
                              <p:cond delay="0"/>
                            </p:stCondLst>
                            <p:childTnLst>
                              <p:par>
                                <p:cTn id="27" presetID="53" presetClass="entr" presetSubtype="16" fill="hold" grpId="0" nodeType="clickEffect">
                                  <p:stCondLst>
                                    <p:cond delay="0"/>
                                  </p:stCondLst>
                                  <p:childTnLst>
                                    <p:set>
                                      <p:cBhvr>
                                        <p:cTn id="28" dur="1" fill="hold">
                                          <p:stCondLst>
                                            <p:cond delay="0"/>
                                          </p:stCondLst>
                                        </p:cTn>
                                        <p:tgtEl>
                                          <p:spTgt spid="15"/>
                                        </p:tgtEl>
                                        <p:attrNameLst>
                                          <p:attrName>style.visibility</p:attrName>
                                        </p:attrNameLst>
                                      </p:cBhvr>
                                      <p:to>
                                        <p:strVal val="visible"/>
                                      </p:to>
                                    </p:set>
                                    <p:anim calcmode="lin" valueType="num">
                                      <p:cBhvr>
                                        <p:cTn id="29" dur="500" fill="hold"/>
                                        <p:tgtEl>
                                          <p:spTgt spid="15"/>
                                        </p:tgtEl>
                                        <p:attrNameLst>
                                          <p:attrName>ppt_w</p:attrName>
                                        </p:attrNameLst>
                                      </p:cBhvr>
                                      <p:tavLst>
                                        <p:tav tm="0">
                                          <p:val>
                                            <p:fltVal val="0"/>
                                          </p:val>
                                        </p:tav>
                                        <p:tav tm="100000">
                                          <p:val>
                                            <p:strVal val="#ppt_w"/>
                                          </p:val>
                                        </p:tav>
                                      </p:tavLst>
                                    </p:anim>
                                    <p:anim calcmode="lin" valueType="num">
                                      <p:cBhvr>
                                        <p:cTn id="30" dur="500" fill="hold"/>
                                        <p:tgtEl>
                                          <p:spTgt spid="15"/>
                                        </p:tgtEl>
                                        <p:attrNameLst>
                                          <p:attrName>ppt_h</p:attrName>
                                        </p:attrNameLst>
                                      </p:cBhvr>
                                      <p:tavLst>
                                        <p:tav tm="0">
                                          <p:val>
                                            <p:fltVal val="0"/>
                                          </p:val>
                                        </p:tav>
                                        <p:tav tm="100000">
                                          <p:val>
                                            <p:strVal val="#ppt_h"/>
                                          </p:val>
                                        </p:tav>
                                      </p:tavLst>
                                    </p:anim>
                                    <p:animEffect transition="in" filter="fade">
                                      <p:cBhvr>
                                        <p:cTn id="31" dur="500"/>
                                        <p:tgtEl>
                                          <p:spTgt spid="15"/>
                                        </p:tgtEl>
                                      </p:cBhvr>
                                    </p:animEffect>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18"/>
                                        </p:tgtEl>
                                        <p:attrNameLst>
                                          <p:attrName>style.visibility</p:attrName>
                                        </p:attrNameLst>
                                      </p:cBhvr>
                                      <p:to>
                                        <p:strVal val="visible"/>
                                      </p:to>
                                    </p:set>
                                    <p:animEffect transition="in" filter="fade">
                                      <p:cBhvr>
                                        <p:cTn id="36" dur="1000"/>
                                        <p:tgtEl>
                                          <p:spTgt spid="18"/>
                                        </p:tgtEl>
                                      </p:cBhvr>
                                    </p:animEffect>
                                    <p:anim calcmode="lin" valueType="num">
                                      <p:cBhvr>
                                        <p:cTn id="37" dur="1000" fill="hold"/>
                                        <p:tgtEl>
                                          <p:spTgt spid="18"/>
                                        </p:tgtEl>
                                        <p:attrNameLst>
                                          <p:attrName>ppt_x</p:attrName>
                                        </p:attrNameLst>
                                      </p:cBhvr>
                                      <p:tavLst>
                                        <p:tav tm="0">
                                          <p:val>
                                            <p:strVal val="#ppt_x"/>
                                          </p:val>
                                        </p:tav>
                                        <p:tav tm="100000">
                                          <p:val>
                                            <p:strVal val="#ppt_x"/>
                                          </p:val>
                                        </p:tav>
                                      </p:tavLst>
                                    </p:anim>
                                    <p:anim calcmode="lin" valueType="num">
                                      <p:cBhvr>
                                        <p:cTn id="38"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P spid="3" grpId="0" animBg="1"/>
      <p:bldP spid="1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e 1">
            <a:extLst>
              <a:ext uri="{FF2B5EF4-FFF2-40B4-BE49-F238E27FC236}">
                <a16:creationId xmlns:a16="http://schemas.microsoft.com/office/drawing/2014/main" xmlns="" id="{0CCCA7B4-A1FC-492F-8E01-8BCA34E715C8}"/>
              </a:ext>
            </a:extLst>
          </p:cNvPr>
          <p:cNvGrpSpPr/>
          <p:nvPr/>
        </p:nvGrpSpPr>
        <p:grpSpPr>
          <a:xfrm>
            <a:off x="1962150" y="1741468"/>
            <a:ext cx="10229851" cy="4705899"/>
            <a:chOff x="1962150" y="1741468"/>
            <a:chExt cx="10229851" cy="4705899"/>
          </a:xfrm>
        </p:grpSpPr>
        <p:sp>
          <p:nvSpPr>
            <p:cNvPr id="4" name="Rectangle 3">
              <a:extLst>
                <a:ext uri="{FF2B5EF4-FFF2-40B4-BE49-F238E27FC236}">
                  <a16:creationId xmlns:a16="http://schemas.microsoft.com/office/drawing/2014/main" xmlns="" id="{EEFD2934-97B4-48A5-B931-EB95F518A246}"/>
                </a:ext>
              </a:extLst>
            </p:cNvPr>
            <p:cNvSpPr/>
            <p:nvPr/>
          </p:nvSpPr>
          <p:spPr>
            <a:xfrm>
              <a:off x="1962150" y="1741468"/>
              <a:ext cx="10229851" cy="769441"/>
            </a:xfrm>
            <a:prstGeom prst="rect">
              <a:avLst/>
            </a:prstGeom>
            <a:solidFill>
              <a:srgbClr val="FFF6D9"/>
            </a:solidFill>
          </p:spPr>
          <p:txBody>
            <a:bodyPr wrap="square">
              <a:spAutoFit/>
            </a:bodyPr>
            <a:lstStyle/>
            <a:p>
              <a:pPr algn="l"/>
              <a:r>
                <a:rPr lang="fr-FR" sz="2200" b="0" dirty="0">
                  <a:latin typeface="+mn-lt"/>
                </a:rPr>
                <a:t>La passation des marchés publics dans le cadre de l’exécution de certains projets financés sur ressources extérieures</a:t>
              </a:r>
              <a:r>
                <a:rPr lang="fr-FR" sz="2200" b="0" dirty="0">
                  <a:latin typeface="+mn-lt"/>
                  <a:ea typeface="Calibri" panose="020F0502020204030204" pitchFamily="34" charset="0"/>
                  <a:cs typeface="Times New Roman" panose="02020603050405020304" pitchFamily="18" charset="0"/>
                </a:rPr>
                <a:t> </a:t>
              </a:r>
              <a:endParaRPr lang="fr-FR" sz="2200" b="0" dirty="0">
                <a:latin typeface="+mn-lt"/>
              </a:endParaRPr>
            </a:p>
          </p:txBody>
        </p:sp>
        <p:sp>
          <p:nvSpPr>
            <p:cNvPr id="5" name="Rectangle 4">
              <a:extLst>
                <a:ext uri="{FF2B5EF4-FFF2-40B4-BE49-F238E27FC236}">
                  <a16:creationId xmlns:a16="http://schemas.microsoft.com/office/drawing/2014/main" xmlns="" id="{D69177C3-0C27-45C2-A58B-6762EFFE46DD}"/>
                </a:ext>
              </a:extLst>
            </p:cNvPr>
            <p:cNvSpPr/>
            <p:nvPr/>
          </p:nvSpPr>
          <p:spPr>
            <a:xfrm>
              <a:off x="1962150" y="2792485"/>
              <a:ext cx="10229851" cy="769441"/>
            </a:xfrm>
            <a:prstGeom prst="rect">
              <a:avLst/>
            </a:prstGeom>
            <a:solidFill>
              <a:srgbClr val="FFF6D9"/>
            </a:solidFill>
          </p:spPr>
          <p:txBody>
            <a:bodyPr wrap="square">
              <a:spAutoFit/>
            </a:bodyPr>
            <a:lstStyle/>
            <a:p>
              <a:pPr algn="l"/>
              <a:r>
                <a:rPr lang="fr-FR" sz="2200" b="0" dirty="0">
                  <a:latin typeface="+mn-lt"/>
                </a:rPr>
                <a:t>Les déblocages tardifs des ressources du budget de l’Etat au profit des structures</a:t>
              </a:r>
            </a:p>
          </p:txBody>
        </p:sp>
        <p:sp>
          <p:nvSpPr>
            <p:cNvPr id="6" name="Rectangle 5">
              <a:extLst>
                <a:ext uri="{FF2B5EF4-FFF2-40B4-BE49-F238E27FC236}">
                  <a16:creationId xmlns:a16="http://schemas.microsoft.com/office/drawing/2014/main" xmlns="" id="{AD03A223-8855-4099-8394-83E5E9C37EE1}"/>
                </a:ext>
              </a:extLst>
            </p:cNvPr>
            <p:cNvSpPr/>
            <p:nvPr/>
          </p:nvSpPr>
          <p:spPr>
            <a:xfrm>
              <a:off x="1962150" y="3924300"/>
              <a:ext cx="10229849" cy="430887"/>
            </a:xfrm>
            <a:prstGeom prst="rect">
              <a:avLst/>
            </a:prstGeom>
            <a:solidFill>
              <a:srgbClr val="FFF6D9"/>
            </a:solidFill>
          </p:spPr>
          <p:txBody>
            <a:bodyPr wrap="square">
              <a:spAutoFit/>
            </a:bodyPr>
            <a:lstStyle/>
            <a:p>
              <a:pPr algn="l"/>
              <a:r>
                <a:rPr lang="fr-FR" sz="2200" b="0" dirty="0">
                  <a:latin typeface="+mn-lt"/>
                </a:rPr>
                <a:t>Les régulations budgétaires ayant perturbé l’exécution des budgets 2017</a:t>
              </a:r>
            </a:p>
          </p:txBody>
        </p:sp>
        <p:sp>
          <p:nvSpPr>
            <p:cNvPr id="7" name="Rectangle 6">
              <a:extLst>
                <a:ext uri="{FF2B5EF4-FFF2-40B4-BE49-F238E27FC236}">
                  <a16:creationId xmlns:a16="http://schemas.microsoft.com/office/drawing/2014/main" xmlns="" id="{5BB6FCA6-0E1A-4BDE-A4E4-916202B14967}"/>
                </a:ext>
              </a:extLst>
            </p:cNvPr>
            <p:cNvSpPr/>
            <p:nvPr/>
          </p:nvSpPr>
          <p:spPr>
            <a:xfrm>
              <a:off x="1962151" y="4951427"/>
              <a:ext cx="10229849" cy="769441"/>
            </a:xfrm>
            <a:prstGeom prst="rect">
              <a:avLst/>
            </a:prstGeom>
            <a:solidFill>
              <a:srgbClr val="FFF6D9"/>
            </a:solidFill>
          </p:spPr>
          <p:txBody>
            <a:bodyPr wrap="square">
              <a:spAutoFit/>
            </a:bodyPr>
            <a:lstStyle/>
            <a:p>
              <a:pPr algn="l"/>
              <a:r>
                <a:rPr lang="fr-FR" sz="2200" b="0" dirty="0">
                  <a:latin typeface="+mn-lt"/>
                </a:rPr>
                <a:t>Les longs délais de réaction de certains PTF aux demandes d’ANI et de décaissements</a:t>
              </a:r>
            </a:p>
          </p:txBody>
        </p:sp>
        <p:sp>
          <p:nvSpPr>
            <p:cNvPr id="8" name="Rectangle 7">
              <a:extLst>
                <a:ext uri="{FF2B5EF4-FFF2-40B4-BE49-F238E27FC236}">
                  <a16:creationId xmlns:a16="http://schemas.microsoft.com/office/drawing/2014/main" xmlns="" id="{93A100BF-411E-4231-93DB-D162E9051AA3}"/>
                </a:ext>
              </a:extLst>
            </p:cNvPr>
            <p:cNvSpPr/>
            <p:nvPr/>
          </p:nvSpPr>
          <p:spPr>
            <a:xfrm>
              <a:off x="1962150" y="6016480"/>
              <a:ext cx="10229850" cy="430887"/>
            </a:xfrm>
            <a:prstGeom prst="rect">
              <a:avLst/>
            </a:prstGeom>
            <a:solidFill>
              <a:srgbClr val="FFF6D9"/>
            </a:solidFill>
          </p:spPr>
          <p:txBody>
            <a:bodyPr wrap="square">
              <a:spAutoFit/>
            </a:bodyPr>
            <a:lstStyle/>
            <a:p>
              <a:pPr algn="l"/>
              <a:r>
                <a:rPr lang="fr-FR" sz="2200" b="0" dirty="0">
                  <a:latin typeface="+mn-lt"/>
                  <a:ea typeface="Calibri" panose="020F0502020204030204" pitchFamily="34" charset="0"/>
                  <a:cs typeface="Times New Roman" panose="02020603050405020304" pitchFamily="18" charset="0"/>
                </a:rPr>
                <a:t>L</a:t>
              </a:r>
              <a:r>
                <a:rPr lang="fr-FR" sz="2200" b="0" dirty="0" smtClean="0">
                  <a:latin typeface="+mn-lt"/>
                  <a:ea typeface="Calibri" panose="020F0502020204030204" pitchFamily="34" charset="0"/>
                  <a:cs typeface="Times New Roman" panose="02020603050405020304" pitchFamily="18" charset="0"/>
                </a:rPr>
                <a:t>es </a:t>
              </a:r>
              <a:r>
                <a:rPr lang="fr-FR" sz="2200" b="0" dirty="0" smtClean="0">
                  <a:latin typeface="+mn-lt"/>
                </a:rPr>
                <a:t>décaissements </a:t>
              </a:r>
              <a:r>
                <a:rPr lang="fr-FR" sz="2200" b="0" dirty="0">
                  <a:latin typeface="+mn-lt"/>
                </a:rPr>
                <a:t>plus bas que prévu des appuis budgétaires généraux</a:t>
              </a:r>
            </a:p>
          </p:txBody>
        </p:sp>
      </p:grpSp>
      <p:sp>
        <p:nvSpPr>
          <p:cNvPr id="3" name="ZoneTexte 2">
            <a:extLst>
              <a:ext uri="{FF2B5EF4-FFF2-40B4-BE49-F238E27FC236}">
                <a16:creationId xmlns:a16="http://schemas.microsoft.com/office/drawing/2014/main" xmlns="" id="{83AE8D1E-FCBC-433E-9DD5-5DBFC63F2E4F}"/>
              </a:ext>
            </a:extLst>
          </p:cNvPr>
          <p:cNvSpPr txBox="1"/>
          <p:nvPr/>
        </p:nvSpPr>
        <p:spPr>
          <a:xfrm>
            <a:off x="0" y="1083879"/>
            <a:ext cx="4665409" cy="523220"/>
          </a:xfrm>
          <a:prstGeom prst="rect">
            <a:avLst/>
          </a:prstGeom>
          <a:solidFill>
            <a:srgbClr val="D60093"/>
          </a:solidFill>
        </p:spPr>
        <p:txBody>
          <a:bodyPr wrap="square" rtlCol="0">
            <a:spAutoFit/>
          </a:bodyPr>
          <a:lstStyle/>
          <a:p>
            <a:r>
              <a:rPr lang="fr-FR" sz="2800" dirty="0">
                <a:solidFill>
                  <a:schemeClr val="bg1"/>
                </a:solidFill>
              </a:rPr>
              <a:t>Au niveau du financement</a:t>
            </a:r>
          </a:p>
        </p:txBody>
      </p:sp>
      <p:sp>
        <p:nvSpPr>
          <p:cNvPr id="16" name="Rectangle 15"/>
          <p:cNvSpPr/>
          <p:nvPr/>
        </p:nvSpPr>
        <p:spPr>
          <a:xfrm>
            <a:off x="1098007" y="-166323"/>
            <a:ext cx="10917982" cy="11987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r>
              <a:rPr lang="fr-FR" altLang="fr-FR" sz="2400" dirty="0">
                <a:solidFill>
                  <a:schemeClr val="accent2">
                    <a:lumMod val="75000"/>
                  </a:schemeClr>
                </a:solidFill>
                <a:latin typeface="+mj-lt"/>
                <a:ea typeface="+mj-ea"/>
                <a:cs typeface="+mj-cs"/>
              </a:rPr>
              <a:t>2.   LES DIFFICULTES DE MISE EN OEUVRE</a:t>
            </a:r>
          </a:p>
        </p:txBody>
      </p:sp>
    </p:spTree>
    <p:extLst>
      <p:ext uri="{BB962C8B-B14F-4D97-AF65-F5344CB8AC3E}">
        <p14:creationId xmlns:p14="http://schemas.microsoft.com/office/powerpoint/2010/main" val="2928435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p:cTn id="14" dur="500" fill="hold"/>
                                        <p:tgtEl>
                                          <p:spTgt spid="2"/>
                                        </p:tgtEl>
                                        <p:attrNameLst>
                                          <p:attrName>ppt_w</p:attrName>
                                        </p:attrNameLst>
                                      </p:cBhvr>
                                      <p:tavLst>
                                        <p:tav tm="0">
                                          <p:val>
                                            <p:fltVal val="0"/>
                                          </p:val>
                                        </p:tav>
                                        <p:tav tm="100000">
                                          <p:val>
                                            <p:strVal val="#ppt_w"/>
                                          </p:val>
                                        </p:tav>
                                      </p:tavLst>
                                    </p:anim>
                                    <p:anim calcmode="lin" valueType="num">
                                      <p:cBhvr>
                                        <p:cTn id="15" dur="500" fill="hold"/>
                                        <p:tgtEl>
                                          <p:spTgt spid="2"/>
                                        </p:tgtEl>
                                        <p:attrNameLst>
                                          <p:attrName>ppt_h</p:attrName>
                                        </p:attrNameLst>
                                      </p:cBhvr>
                                      <p:tavLst>
                                        <p:tav tm="0">
                                          <p:val>
                                            <p:fltVal val="0"/>
                                          </p:val>
                                        </p:tav>
                                        <p:tav tm="100000">
                                          <p:val>
                                            <p:strVal val="#ppt_h"/>
                                          </p:val>
                                        </p:tav>
                                      </p:tavLst>
                                    </p:anim>
                                    <p:animEffect transition="in" filter="fade">
                                      <p:cBhvr>
                                        <p:cTn id="16"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e 1">
            <a:extLst>
              <a:ext uri="{FF2B5EF4-FFF2-40B4-BE49-F238E27FC236}">
                <a16:creationId xmlns:a16="http://schemas.microsoft.com/office/drawing/2014/main" xmlns="" id="{29EDD96E-01C3-4A14-996C-E2EC2B52FFB2}"/>
              </a:ext>
            </a:extLst>
          </p:cNvPr>
          <p:cNvGrpSpPr/>
          <p:nvPr/>
        </p:nvGrpSpPr>
        <p:grpSpPr>
          <a:xfrm>
            <a:off x="2183212" y="1720512"/>
            <a:ext cx="9515477" cy="4873819"/>
            <a:chOff x="2676524" y="2283261"/>
            <a:chExt cx="9515477" cy="4551710"/>
          </a:xfrm>
        </p:grpSpPr>
        <p:sp>
          <p:nvSpPr>
            <p:cNvPr id="9" name="Rectangle 8">
              <a:extLst>
                <a:ext uri="{FF2B5EF4-FFF2-40B4-BE49-F238E27FC236}">
                  <a16:creationId xmlns:a16="http://schemas.microsoft.com/office/drawing/2014/main" xmlns="" id="{988E5ED1-AF59-48DF-9FC0-2DB281B003A8}"/>
                </a:ext>
              </a:extLst>
            </p:cNvPr>
            <p:cNvSpPr/>
            <p:nvPr/>
          </p:nvSpPr>
          <p:spPr>
            <a:xfrm>
              <a:off x="2717615" y="2283261"/>
              <a:ext cx="9460902" cy="830997"/>
            </a:xfrm>
            <a:prstGeom prst="rect">
              <a:avLst/>
            </a:prstGeom>
            <a:solidFill>
              <a:srgbClr val="FFF1C5"/>
            </a:solidFill>
          </p:spPr>
          <p:txBody>
            <a:bodyPr wrap="square">
              <a:spAutoFit/>
            </a:bodyPr>
            <a:lstStyle/>
            <a:p>
              <a:pPr algn="l"/>
              <a:r>
                <a:rPr lang="fr-FR" sz="2400" b="0" dirty="0">
                  <a:latin typeface="+mn-lt"/>
                </a:rPr>
                <a:t>La défaillance de certaines entreprises adjudicataires de marchés publics</a:t>
              </a:r>
            </a:p>
          </p:txBody>
        </p:sp>
        <p:sp>
          <p:nvSpPr>
            <p:cNvPr id="10" name="Rectangle 9">
              <a:extLst>
                <a:ext uri="{FF2B5EF4-FFF2-40B4-BE49-F238E27FC236}">
                  <a16:creationId xmlns:a16="http://schemas.microsoft.com/office/drawing/2014/main" xmlns="" id="{A8021A94-CA85-4273-8918-3565AC5849FB}"/>
                </a:ext>
              </a:extLst>
            </p:cNvPr>
            <p:cNvSpPr/>
            <p:nvPr/>
          </p:nvSpPr>
          <p:spPr>
            <a:xfrm>
              <a:off x="2705099" y="3196924"/>
              <a:ext cx="9486902" cy="769441"/>
            </a:xfrm>
            <a:prstGeom prst="rect">
              <a:avLst/>
            </a:prstGeom>
            <a:solidFill>
              <a:srgbClr val="FFF1C5"/>
            </a:solidFill>
          </p:spPr>
          <p:txBody>
            <a:bodyPr wrap="square">
              <a:spAutoFit/>
            </a:bodyPr>
            <a:lstStyle/>
            <a:p>
              <a:pPr algn="l"/>
              <a:r>
                <a:rPr lang="fr-FR" sz="2400" b="0" dirty="0">
                  <a:latin typeface="+mn-lt"/>
                </a:rPr>
                <a:t>La faiblesse des capacités techniques de certaines MOD pour exécuter les projets à leur confier</a:t>
              </a:r>
            </a:p>
          </p:txBody>
        </p:sp>
        <p:sp>
          <p:nvSpPr>
            <p:cNvPr id="12" name="Rectangle 11">
              <a:extLst>
                <a:ext uri="{FF2B5EF4-FFF2-40B4-BE49-F238E27FC236}">
                  <a16:creationId xmlns:a16="http://schemas.microsoft.com/office/drawing/2014/main" xmlns="" id="{0C046D21-86A2-460A-A7F9-7CAB04373DBE}"/>
                </a:ext>
              </a:extLst>
            </p:cNvPr>
            <p:cNvSpPr/>
            <p:nvPr/>
          </p:nvSpPr>
          <p:spPr>
            <a:xfrm>
              <a:off x="2705100" y="4075296"/>
              <a:ext cx="9486900" cy="769441"/>
            </a:xfrm>
            <a:prstGeom prst="rect">
              <a:avLst/>
            </a:prstGeom>
            <a:solidFill>
              <a:srgbClr val="FFF1C5"/>
            </a:solidFill>
          </p:spPr>
          <p:txBody>
            <a:bodyPr wrap="square">
              <a:spAutoFit/>
            </a:bodyPr>
            <a:lstStyle/>
            <a:p>
              <a:pPr algn="l"/>
              <a:r>
                <a:rPr lang="fr-FR" sz="2400" b="0" dirty="0">
                  <a:latin typeface="+mn-lt"/>
                </a:rPr>
                <a:t>la faible priorisation des actions à conduire par les acteurs de mise en œuvre</a:t>
              </a:r>
            </a:p>
          </p:txBody>
        </p:sp>
        <p:sp>
          <p:nvSpPr>
            <p:cNvPr id="13" name="Rectangle 12">
              <a:extLst>
                <a:ext uri="{FF2B5EF4-FFF2-40B4-BE49-F238E27FC236}">
                  <a16:creationId xmlns:a16="http://schemas.microsoft.com/office/drawing/2014/main" xmlns="" id="{B3B752FF-D667-4079-88DE-4EA406D95F45}"/>
                </a:ext>
              </a:extLst>
            </p:cNvPr>
            <p:cNvSpPr/>
            <p:nvPr/>
          </p:nvSpPr>
          <p:spPr>
            <a:xfrm>
              <a:off x="2705100" y="5025812"/>
              <a:ext cx="9486900" cy="879553"/>
            </a:xfrm>
            <a:prstGeom prst="rect">
              <a:avLst/>
            </a:prstGeom>
            <a:solidFill>
              <a:srgbClr val="FFF1C5"/>
            </a:solidFill>
          </p:spPr>
          <p:txBody>
            <a:bodyPr wrap="square">
              <a:spAutoFit/>
            </a:bodyPr>
            <a:lstStyle/>
            <a:p>
              <a:pPr algn="l">
                <a:lnSpc>
                  <a:spcPct val="115000"/>
                </a:lnSpc>
                <a:spcAft>
                  <a:spcPts val="1000"/>
                </a:spcAft>
              </a:pPr>
              <a:r>
                <a:rPr lang="fr-FR" sz="2400" b="0" dirty="0">
                  <a:latin typeface="+mn-lt"/>
                </a:rPr>
                <a:t>La faible disponibilité des statistiques pour le suivi de certains effets du PNDES</a:t>
              </a:r>
              <a:endParaRPr lang="fr-FR" sz="2400" b="0" dirty="0">
                <a:effectLst/>
                <a:latin typeface="+mn-lt"/>
                <a:ea typeface="Calibri" panose="020F0502020204030204" pitchFamily="34" charset="0"/>
                <a:cs typeface="Times New Roman" panose="02020603050405020304" pitchFamily="18" charset="0"/>
              </a:endParaRPr>
            </a:p>
          </p:txBody>
        </p:sp>
        <p:sp>
          <p:nvSpPr>
            <p:cNvPr id="14" name="Rectangle 13">
              <a:extLst>
                <a:ext uri="{FF2B5EF4-FFF2-40B4-BE49-F238E27FC236}">
                  <a16:creationId xmlns:a16="http://schemas.microsoft.com/office/drawing/2014/main" xmlns="" id="{556D96C5-3A08-4A39-BD09-5BF82E3B8929}"/>
                </a:ext>
              </a:extLst>
            </p:cNvPr>
            <p:cNvSpPr/>
            <p:nvPr/>
          </p:nvSpPr>
          <p:spPr>
            <a:xfrm>
              <a:off x="2676524" y="6065530"/>
              <a:ext cx="9486900" cy="769441"/>
            </a:xfrm>
            <a:prstGeom prst="rect">
              <a:avLst/>
            </a:prstGeom>
            <a:solidFill>
              <a:srgbClr val="FFF1C5"/>
            </a:solidFill>
          </p:spPr>
          <p:txBody>
            <a:bodyPr wrap="square">
              <a:spAutoFit/>
            </a:bodyPr>
            <a:lstStyle/>
            <a:p>
              <a:pPr algn="l"/>
              <a:r>
                <a:rPr lang="fr-FR" sz="2400" b="0" dirty="0">
                  <a:latin typeface="+mn-lt"/>
                  <a:ea typeface="Calibri" panose="020F0502020204030204" pitchFamily="34" charset="0"/>
                  <a:cs typeface="Times New Roman" panose="02020603050405020304" pitchFamily="18" charset="0"/>
                </a:rPr>
                <a:t>Absence / incomplétude des </a:t>
              </a:r>
              <a:r>
                <a:rPr lang="fr-FR" sz="2400" b="0" dirty="0">
                  <a:latin typeface="+mn-lt"/>
                </a:rPr>
                <a:t>instruments d’opérationnalisation du PNDES et le sous </a:t>
              </a:r>
              <a:r>
                <a:rPr lang="fr-FR" sz="2400" b="0" dirty="0">
                  <a:latin typeface="+mn-lt"/>
                  <a:ea typeface="Calibri" panose="020F0502020204030204" pitchFamily="34" charset="0"/>
                  <a:cs typeface="Times New Roman" panose="02020603050405020304" pitchFamily="18" charset="0"/>
                </a:rPr>
                <a:t> financement du dispositif de suivi</a:t>
              </a:r>
              <a:endParaRPr lang="fr-FR" sz="2400" b="0" dirty="0">
                <a:latin typeface="+mn-lt"/>
              </a:endParaRPr>
            </a:p>
          </p:txBody>
        </p:sp>
      </p:grpSp>
      <p:sp>
        <p:nvSpPr>
          <p:cNvPr id="15" name="ZoneTexte 14">
            <a:extLst>
              <a:ext uri="{FF2B5EF4-FFF2-40B4-BE49-F238E27FC236}">
                <a16:creationId xmlns:a16="http://schemas.microsoft.com/office/drawing/2014/main" xmlns="" id="{DC630B6F-8F3D-4419-B5C9-AEFD8AA27F83}"/>
              </a:ext>
            </a:extLst>
          </p:cNvPr>
          <p:cNvSpPr txBox="1"/>
          <p:nvPr/>
        </p:nvSpPr>
        <p:spPr>
          <a:xfrm>
            <a:off x="0" y="1172026"/>
            <a:ext cx="8115300" cy="523220"/>
          </a:xfrm>
          <a:prstGeom prst="rect">
            <a:avLst/>
          </a:prstGeom>
          <a:solidFill>
            <a:schemeClr val="tx2">
              <a:lumMod val="60000"/>
              <a:lumOff val="40000"/>
            </a:schemeClr>
          </a:solidFill>
        </p:spPr>
        <p:txBody>
          <a:bodyPr wrap="square" rtlCol="0">
            <a:spAutoFit/>
          </a:bodyPr>
          <a:lstStyle/>
          <a:p>
            <a:pPr algn="l"/>
            <a:r>
              <a:rPr lang="fr-FR" sz="2800" dirty="0">
                <a:solidFill>
                  <a:schemeClr val="bg1"/>
                </a:solidFill>
              </a:rPr>
              <a:t>Difficultés opérationnelles et stratégiques</a:t>
            </a:r>
          </a:p>
        </p:txBody>
      </p:sp>
      <p:sp>
        <p:nvSpPr>
          <p:cNvPr id="16" name="Rectangle 15"/>
          <p:cNvSpPr/>
          <p:nvPr/>
        </p:nvSpPr>
        <p:spPr>
          <a:xfrm>
            <a:off x="1098007" y="-166323"/>
            <a:ext cx="10917982" cy="11987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r>
              <a:rPr lang="fr-FR" altLang="fr-FR" sz="2400" dirty="0">
                <a:solidFill>
                  <a:schemeClr val="accent2">
                    <a:lumMod val="75000"/>
                  </a:schemeClr>
                </a:solidFill>
                <a:latin typeface="+mj-lt"/>
                <a:ea typeface="+mj-ea"/>
                <a:cs typeface="+mj-cs"/>
              </a:rPr>
              <a:t>2.   LES DIFFICULTES DE MISE EN OEUVRE</a:t>
            </a:r>
          </a:p>
        </p:txBody>
      </p:sp>
    </p:spTree>
    <p:extLst>
      <p:ext uri="{BB962C8B-B14F-4D97-AF65-F5344CB8AC3E}">
        <p14:creationId xmlns:p14="http://schemas.microsoft.com/office/powerpoint/2010/main" val="2491115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p:cTn id="7" dur="500" fill="hold"/>
                                        <p:tgtEl>
                                          <p:spTgt spid="15"/>
                                        </p:tgtEl>
                                        <p:attrNameLst>
                                          <p:attrName>ppt_w</p:attrName>
                                        </p:attrNameLst>
                                      </p:cBhvr>
                                      <p:tavLst>
                                        <p:tav tm="0">
                                          <p:val>
                                            <p:fltVal val="0"/>
                                          </p:val>
                                        </p:tav>
                                        <p:tav tm="100000">
                                          <p:val>
                                            <p:strVal val="#ppt_w"/>
                                          </p:val>
                                        </p:tav>
                                      </p:tavLst>
                                    </p:anim>
                                    <p:anim calcmode="lin" valueType="num">
                                      <p:cBhvr>
                                        <p:cTn id="8" dur="500" fill="hold"/>
                                        <p:tgtEl>
                                          <p:spTgt spid="15"/>
                                        </p:tgtEl>
                                        <p:attrNameLst>
                                          <p:attrName>ppt_h</p:attrName>
                                        </p:attrNameLst>
                                      </p:cBhvr>
                                      <p:tavLst>
                                        <p:tav tm="0">
                                          <p:val>
                                            <p:fltVal val="0"/>
                                          </p:val>
                                        </p:tav>
                                        <p:tav tm="100000">
                                          <p:val>
                                            <p:strVal val="#ppt_h"/>
                                          </p:val>
                                        </p:tav>
                                      </p:tavLst>
                                    </p:anim>
                                    <p:animEffect transition="in" filter="fade">
                                      <p:cBhvr>
                                        <p:cTn id="9" dur="500"/>
                                        <p:tgtEl>
                                          <p:spTgt spid="15"/>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p:cTn id="14" dur="500" fill="hold"/>
                                        <p:tgtEl>
                                          <p:spTgt spid="2"/>
                                        </p:tgtEl>
                                        <p:attrNameLst>
                                          <p:attrName>ppt_w</p:attrName>
                                        </p:attrNameLst>
                                      </p:cBhvr>
                                      <p:tavLst>
                                        <p:tav tm="0">
                                          <p:val>
                                            <p:fltVal val="0"/>
                                          </p:val>
                                        </p:tav>
                                        <p:tav tm="100000">
                                          <p:val>
                                            <p:strVal val="#ppt_w"/>
                                          </p:val>
                                        </p:tav>
                                      </p:tavLst>
                                    </p:anim>
                                    <p:anim calcmode="lin" valueType="num">
                                      <p:cBhvr>
                                        <p:cTn id="15" dur="500" fill="hold"/>
                                        <p:tgtEl>
                                          <p:spTgt spid="2"/>
                                        </p:tgtEl>
                                        <p:attrNameLst>
                                          <p:attrName>ppt_h</p:attrName>
                                        </p:attrNameLst>
                                      </p:cBhvr>
                                      <p:tavLst>
                                        <p:tav tm="0">
                                          <p:val>
                                            <p:fltVal val="0"/>
                                          </p:val>
                                        </p:tav>
                                        <p:tav tm="100000">
                                          <p:val>
                                            <p:strVal val="#ppt_h"/>
                                          </p:val>
                                        </p:tav>
                                      </p:tavLst>
                                    </p:anim>
                                    <p:animEffect transition="in" filter="fade">
                                      <p:cBhvr>
                                        <p:cTn id="16"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e 5">
            <a:extLst>
              <a:ext uri="{FF2B5EF4-FFF2-40B4-BE49-F238E27FC236}">
                <a16:creationId xmlns:a16="http://schemas.microsoft.com/office/drawing/2014/main" xmlns="" id="{CA907CA7-DC58-428B-A599-9DD4CD552A48}"/>
              </a:ext>
            </a:extLst>
          </p:cNvPr>
          <p:cNvGrpSpPr/>
          <p:nvPr/>
        </p:nvGrpSpPr>
        <p:grpSpPr>
          <a:xfrm>
            <a:off x="3581400" y="3886200"/>
            <a:ext cx="9369165" cy="711200"/>
            <a:chOff x="3581400" y="3886200"/>
            <a:chExt cx="9369165" cy="711200"/>
          </a:xfrm>
        </p:grpSpPr>
        <p:grpSp>
          <p:nvGrpSpPr>
            <p:cNvPr id="349186" name="Group 2">
              <a:extLst>
                <a:ext uri="{FF2B5EF4-FFF2-40B4-BE49-F238E27FC236}">
                  <a16:creationId xmlns:a16="http://schemas.microsoft.com/office/drawing/2014/main" xmlns="" id="{03C93C15-07C3-4BC5-A775-A017CD44876F}"/>
                </a:ext>
              </a:extLst>
            </p:cNvPr>
            <p:cNvGrpSpPr>
              <a:grpSpLocks/>
            </p:cNvGrpSpPr>
            <p:nvPr/>
          </p:nvGrpSpPr>
          <p:grpSpPr bwMode="auto">
            <a:xfrm>
              <a:off x="3581400" y="3886200"/>
              <a:ext cx="8610600" cy="711200"/>
              <a:chOff x="1344" y="1680"/>
              <a:chExt cx="2928" cy="448"/>
            </a:xfrm>
          </p:grpSpPr>
          <p:sp>
            <p:nvSpPr>
              <p:cNvPr id="349187" name="Freeform 3">
                <a:extLst>
                  <a:ext uri="{FF2B5EF4-FFF2-40B4-BE49-F238E27FC236}">
                    <a16:creationId xmlns:a16="http://schemas.microsoft.com/office/drawing/2014/main" xmlns="" id="{91E9A594-C76D-4D68-8F92-EE67ADE33CB8}"/>
                  </a:ext>
                </a:extLst>
              </p:cNvPr>
              <p:cNvSpPr>
                <a:spLocks/>
              </p:cNvSpPr>
              <p:nvPr/>
            </p:nvSpPr>
            <p:spPr bwMode="gray">
              <a:xfrm>
                <a:off x="1440" y="1938"/>
                <a:ext cx="2736" cy="190"/>
              </a:xfrm>
              <a:custGeom>
                <a:avLst/>
                <a:gdLst>
                  <a:gd name="T0" fmla="*/ 1120 w 1120"/>
                  <a:gd name="T1" fmla="*/ 252 h 252"/>
                  <a:gd name="T2" fmla="*/ 1116 w 1120"/>
                  <a:gd name="T3" fmla="*/ 250 h 252"/>
                  <a:gd name="T4" fmla="*/ 1100 w 1120"/>
                  <a:gd name="T5" fmla="*/ 246 h 252"/>
                  <a:gd name="T6" fmla="*/ 1074 w 1120"/>
                  <a:gd name="T7" fmla="*/ 240 h 252"/>
                  <a:gd name="T8" fmla="*/ 1038 w 1120"/>
                  <a:gd name="T9" fmla="*/ 232 h 252"/>
                  <a:gd name="T10" fmla="*/ 992 w 1120"/>
                  <a:gd name="T11" fmla="*/ 222 h 252"/>
                  <a:gd name="T12" fmla="*/ 938 w 1120"/>
                  <a:gd name="T13" fmla="*/ 212 h 252"/>
                  <a:gd name="T14" fmla="*/ 876 w 1120"/>
                  <a:gd name="T15" fmla="*/ 204 h 252"/>
                  <a:gd name="T16" fmla="*/ 806 w 1120"/>
                  <a:gd name="T17" fmla="*/ 196 h 252"/>
                  <a:gd name="T18" fmla="*/ 730 w 1120"/>
                  <a:gd name="T19" fmla="*/ 190 h 252"/>
                  <a:gd name="T20" fmla="*/ 646 w 1120"/>
                  <a:gd name="T21" fmla="*/ 184 h 252"/>
                  <a:gd name="T22" fmla="*/ 556 w 1120"/>
                  <a:gd name="T23" fmla="*/ 184 h 252"/>
                  <a:gd name="T24" fmla="*/ 466 w 1120"/>
                  <a:gd name="T25" fmla="*/ 184 h 252"/>
                  <a:gd name="T26" fmla="*/ 384 w 1120"/>
                  <a:gd name="T27" fmla="*/ 190 h 252"/>
                  <a:gd name="T28" fmla="*/ 308 w 1120"/>
                  <a:gd name="T29" fmla="*/ 196 h 252"/>
                  <a:gd name="T30" fmla="*/ 238 w 1120"/>
                  <a:gd name="T31" fmla="*/ 204 h 252"/>
                  <a:gd name="T32" fmla="*/ 178 w 1120"/>
                  <a:gd name="T33" fmla="*/ 212 h 252"/>
                  <a:gd name="T34" fmla="*/ 126 w 1120"/>
                  <a:gd name="T35" fmla="*/ 222 h 252"/>
                  <a:gd name="T36" fmla="*/ 82 w 1120"/>
                  <a:gd name="T37" fmla="*/ 232 h 252"/>
                  <a:gd name="T38" fmla="*/ 46 w 1120"/>
                  <a:gd name="T39" fmla="*/ 240 h 252"/>
                  <a:gd name="T40" fmla="*/ 20 w 1120"/>
                  <a:gd name="T41" fmla="*/ 246 h 252"/>
                  <a:gd name="T42" fmla="*/ 6 w 1120"/>
                  <a:gd name="T43" fmla="*/ 250 h 252"/>
                  <a:gd name="T44" fmla="*/ 0 w 1120"/>
                  <a:gd name="T45" fmla="*/ 252 h 252"/>
                  <a:gd name="T46" fmla="*/ 0 w 1120"/>
                  <a:gd name="T47" fmla="*/ 62 h 252"/>
                  <a:gd name="T48" fmla="*/ 560 w 1120"/>
                  <a:gd name="T49" fmla="*/ 0 h 252"/>
                  <a:gd name="T50" fmla="*/ 1120 w 1120"/>
                  <a:gd name="T51" fmla="*/ 62 h 252"/>
                  <a:gd name="T52" fmla="*/ 1120 w 1120"/>
                  <a:gd name="T53" fmla="*/ 252 h 252"/>
                  <a:gd name="T54" fmla="*/ 1120 w 1120"/>
                  <a:gd name="T55" fmla="*/ 252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120" h="252">
                    <a:moveTo>
                      <a:pt x="1120" y="252"/>
                    </a:moveTo>
                    <a:lnTo>
                      <a:pt x="1116" y="250"/>
                    </a:lnTo>
                    <a:lnTo>
                      <a:pt x="1100" y="246"/>
                    </a:lnTo>
                    <a:lnTo>
                      <a:pt x="1074" y="240"/>
                    </a:lnTo>
                    <a:lnTo>
                      <a:pt x="1038" y="232"/>
                    </a:lnTo>
                    <a:lnTo>
                      <a:pt x="992" y="222"/>
                    </a:lnTo>
                    <a:lnTo>
                      <a:pt x="938" y="212"/>
                    </a:lnTo>
                    <a:lnTo>
                      <a:pt x="876" y="204"/>
                    </a:lnTo>
                    <a:lnTo>
                      <a:pt x="806" y="196"/>
                    </a:lnTo>
                    <a:lnTo>
                      <a:pt x="730" y="190"/>
                    </a:lnTo>
                    <a:lnTo>
                      <a:pt x="646" y="184"/>
                    </a:lnTo>
                    <a:lnTo>
                      <a:pt x="556" y="184"/>
                    </a:lnTo>
                    <a:lnTo>
                      <a:pt x="466" y="184"/>
                    </a:lnTo>
                    <a:lnTo>
                      <a:pt x="384" y="190"/>
                    </a:lnTo>
                    <a:lnTo>
                      <a:pt x="308" y="196"/>
                    </a:lnTo>
                    <a:lnTo>
                      <a:pt x="238" y="204"/>
                    </a:lnTo>
                    <a:lnTo>
                      <a:pt x="178" y="212"/>
                    </a:lnTo>
                    <a:lnTo>
                      <a:pt x="126" y="222"/>
                    </a:lnTo>
                    <a:lnTo>
                      <a:pt x="82" y="232"/>
                    </a:lnTo>
                    <a:lnTo>
                      <a:pt x="46" y="240"/>
                    </a:lnTo>
                    <a:lnTo>
                      <a:pt x="20" y="246"/>
                    </a:lnTo>
                    <a:lnTo>
                      <a:pt x="6" y="250"/>
                    </a:lnTo>
                    <a:lnTo>
                      <a:pt x="0" y="252"/>
                    </a:lnTo>
                    <a:lnTo>
                      <a:pt x="0" y="62"/>
                    </a:lnTo>
                    <a:lnTo>
                      <a:pt x="560" y="0"/>
                    </a:lnTo>
                    <a:lnTo>
                      <a:pt x="1120" y="62"/>
                    </a:lnTo>
                    <a:lnTo>
                      <a:pt x="1120" y="252"/>
                    </a:lnTo>
                    <a:lnTo>
                      <a:pt x="1120" y="252"/>
                    </a:lnTo>
                    <a:close/>
                  </a:path>
                </a:pathLst>
              </a:custGeom>
              <a:solidFill>
                <a:srgbClr val="808080"/>
              </a:solidFill>
              <a:ln>
                <a:noFill/>
              </a:ln>
              <a:extLst>
                <a:ext uri="{91240B29-F687-4F45-9708-019B960494DF}">
                  <a14:hiddenLine xmlns:a14="http://schemas.microsoft.com/office/drawing/2010/main" w="0">
                    <a:solidFill>
                      <a:srgbClr val="DF5908"/>
                    </a:solidFill>
                    <a:prstDash val="solid"/>
                    <a:round/>
                    <a:headEnd/>
                    <a:tailEnd/>
                  </a14:hiddenLine>
                </a:ext>
              </a:extLst>
            </p:spPr>
            <p:txBody>
              <a:bodyPr/>
              <a:lstStyle/>
              <a:p>
                <a:endParaRPr lang="fr-FR" sz="2800">
                  <a:latin typeface="+mn-lt"/>
                </a:endParaRPr>
              </a:p>
            </p:txBody>
          </p:sp>
          <p:sp>
            <p:nvSpPr>
              <p:cNvPr id="349188" name="Rectangle 4">
                <a:extLst>
                  <a:ext uri="{FF2B5EF4-FFF2-40B4-BE49-F238E27FC236}">
                    <a16:creationId xmlns:a16="http://schemas.microsoft.com/office/drawing/2014/main" xmlns="" id="{D619FAD3-1DB8-4BC1-81A8-6875C625D73D}"/>
                  </a:ext>
                </a:extLst>
              </p:cNvPr>
              <p:cNvSpPr>
                <a:spLocks noChangeArrowheads="1"/>
              </p:cNvSpPr>
              <p:nvPr/>
            </p:nvSpPr>
            <p:spPr bwMode="gray">
              <a:xfrm>
                <a:off x="1344" y="1680"/>
                <a:ext cx="2928" cy="393"/>
              </a:xfrm>
              <a:prstGeom prst="rect">
                <a:avLst/>
              </a:prstGeom>
              <a:gradFill rotWithShape="1">
                <a:gsLst>
                  <a:gs pos="0">
                    <a:srgbClr val="77E3AD">
                      <a:gamma/>
                      <a:tint val="57647"/>
                      <a:invGamma/>
                    </a:srgbClr>
                  </a:gs>
                  <a:gs pos="100000">
                    <a:srgbClr val="77E3AD"/>
                  </a:gs>
                </a:gsLst>
                <a:lin ang="27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endParaRPr lang="fr-FR" sz="2800">
                  <a:latin typeface="+mn-lt"/>
                </a:endParaRPr>
              </a:p>
            </p:txBody>
          </p:sp>
        </p:grpSp>
        <p:sp>
          <p:nvSpPr>
            <p:cNvPr id="349189" name="Text Box 5">
              <a:extLst>
                <a:ext uri="{FF2B5EF4-FFF2-40B4-BE49-F238E27FC236}">
                  <a16:creationId xmlns:a16="http://schemas.microsoft.com/office/drawing/2014/main" xmlns="" id="{146D2F65-79AE-4421-B090-EB384493BF95}"/>
                </a:ext>
              </a:extLst>
            </p:cNvPr>
            <p:cNvSpPr txBox="1">
              <a:spLocks noChangeArrowheads="1"/>
            </p:cNvSpPr>
            <p:nvPr/>
          </p:nvSpPr>
          <p:spPr bwMode="gray">
            <a:xfrm>
              <a:off x="4614863" y="3962401"/>
              <a:ext cx="833570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r>
                <a:rPr lang="en-US" altLang="fr-FR" sz="2800" dirty="0">
                  <a:solidFill>
                    <a:srgbClr val="000000"/>
                  </a:solidFill>
                  <a:latin typeface="+mn-lt"/>
                </a:rPr>
                <a:t>2. </a:t>
              </a:r>
              <a:r>
                <a:rPr lang="en-US" altLang="fr-FR" sz="2800" dirty="0" err="1">
                  <a:solidFill>
                    <a:srgbClr val="000000"/>
                  </a:solidFill>
                  <a:latin typeface="+mn-lt"/>
                </a:rPr>
                <a:t>Difficultés</a:t>
              </a:r>
              <a:r>
                <a:rPr lang="en-US" altLang="fr-FR" sz="2800" dirty="0">
                  <a:solidFill>
                    <a:srgbClr val="000000"/>
                  </a:solidFill>
                  <a:latin typeface="+mn-lt"/>
                </a:rPr>
                <a:t> de </a:t>
              </a:r>
              <a:r>
                <a:rPr lang="en-US" altLang="fr-FR" sz="2800" dirty="0" err="1">
                  <a:solidFill>
                    <a:srgbClr val="000000"/>
                  </a:solidFill>
                  <a:latin typeface="+mn-lt"/>
                </a:rPr>
                <a:t>mise</a:t>
              </a:r>
              <a:r>
                <a:rPr lang="en-US" altLang="fr-FR" sz="2800" dirty="0">
                  <a:solidFill>
                    <a:srgbClr val="000000"/>
                  </a:solidFill>
                  <a:latin typeface="+mn-lt"/>
                </a:rPr>
                <a:t> </a:t>
              </a:r>
              <a:r>
                <a:rPr lang="en-US" altLang="fr-FR" sz="2800" dirty="0" err="1">
                  <a:solidFill>
                    <a:srgbClr val="000000"/>
                  </a:solidFill>
                  <a:latin typeface="+mn-lt"/>
                </a:rPr>
                <a:t>en</a:t>
              </a:r>
              <a:r>
                <a:rPr lang="en-US" altLang="fr-FR" sz="2800" dirty="0">
                  <a:solidFill>
                    <a:srgbClr val="000000"/>
                  </a:solidFill>
                  <a:latin typeface="+mn-lt"/>
                </a:rPr>
                <a:t> oeuvre </a:t>
              </a:r>
            </a:p>
          </p:txBody>
        </p:sp>
      </p:grpSp>
      <p:grpSp>
        <p:nvGrpSpPr>
          <p:cNvPr id="5" name="Groupe 4">
            <a:extLst>
              <a:ext uri="{FF2B5EF4-FFF2-40B4-BE49-F238E27FC236}">
                <a16:creationId xmlns:a16="http://schemas.microsoft.com/office/drawing/2014/main" xmlns="" id="{5B4F7E62-615A-44B4-B650-84EC6DA7EEB8}"/>
              </a:ext>
            </a:extLst>
          </p:cNvPr>
          <p:cNvGrpSpPr/>
          <p:nvPr/>
        </p:nvGrpSpPr>
        <p:grpSpPr>
          <a:xfrm>
            <a:off x="3581400" y="3022600"/>
            <a:ext cx="12672927" cy="711200"/>
            <a:chOff x="3581400" y="3022600"/>
            <a:chExt cx="12672927" cy="711200"/>
          </a:xfrm>
        </p:grpSpPr>
        <p:grpSp>
          <p:nvGrpSpPr>
            <p:cNvPr id="349190" name="Group 6">
              <a:extLst>
                <a:ext uri="{FF2B5EF4-FFF2-40B4-BE49-F238E27FC236}">
                  <a16:creationId xmlns:a16="http://schemas.microsoft.com/office/drawing/2014/main" xmlns="" id="{8E91D083-C1DA-485F-978A-2B9EE037A942}"/>
                </a:ext>
              </a:extLst>
            </p:cNvPr>
            <p:cNvGrpSpPr>
              <a:grpSpLocks/>
            </p:cNvGrpSpPr>
            <p:nvPr/>
          </p:nvGrpSpPr>
          <p:grpSpPr bwMode="auto">
            <a:xfrm>
              <a:off x="3581400" y="3022600"/>
              <a:ext cx="8610600" cy="711200"/>
              <a:chOff x="1344" y="1680"/>
              <a:chExt cx="2928" cy="448"/>
            </a:xfrm>
          </p:grpSpPr>
          <p:sp>
            <p:nvSpPr>
              <p:cNvPr id="349191" name="Freeform 7">
                <a:extLst>
                  <a:ext uri="{FF2B5EF4-FFF2-40B4-BE49-F238E27FC236}">
                    <a16:creationId xmlns:a16="http://schemas.microsoft.com/office/drawing/2014/main" xmlns="" id="{17B3D679-A1FE-47BC-B899-DBD81B088913}"/>
                  </a:ext>
                </a:extLst>
              </p:cNvPr>
              <p:cNvSpPr>
                <a:spLocks/>
              </p:cNvSpPr>
              <p:nvPr/>
            </p:nvSpPr>
            <p:spPr bwMode="gray">
              <a:xfrm>
                <a:off x="1440" y="1938"/>
                <a:ext cx="2736" cy="190"/>
              </a:xfrm>
              <a:custGeom>
                <a:avLst/>
                <a:gdLst>
                  <a:gd name="T0" fmla="*/ 1120 w 1120"/>
                  <a:gd name="T1" fmla="*/ 252 h 252"/>
                  <a:gd name="T2" fmla="*/ 1116 w 1120"/>
                  <a:gd name="T3" fmla="*/ 250 h 252"/>
                  <a:gd name="T4" fmla="*/ 1100 w 1120"/>
                  <a:gd name="T5" fmla="*/ 246 h 252"/>
                  <a:gd name="T6" fmla="*/ 1074 w 1120"/>
                  <a:gd name="T7" fmla="*/ 240 h 252"/>
                  <a:gd name="T8" fmla="*/ 1038 w 1120"/>
                  <a:gd name="T9" fmla="*/ 232 h 252"/>
                  <a:gd name="T10" fmla="*/ 992 w 1120"/>
                  <a:gd name="T11" fmla="*/ 222 h 252"/>
                  <a:gd name="T12" fmla="*/ 938 w 1120"/>
                  <a:gd name="T13" fmla="*/ 212 h 252"/>
                  <a:gd name="T14" fmla="*/ 876 w 1120"/>
                  <a:gd name="T15" fmla="*/ 204 h 252"/>
                  <a:gd name="T16" fmla="*/ 806 w 1120"/>
                  <a:gd name="T17" fmla="*/ 196 h 252"/>
                  <a:gd name="T18" fmla="*/ 730 w 1120"/>
                  <a:gd name="T19" fmla="*/ 190 h 252"/>
                  <a:gd name="T20" fmla="*/ 646 w 1120"/>
                  <a:gd name="T21" fmla="*/ 184 h 252"/>
                  <a:gd name="T22" fmla="*/ 556 w 1120"/>
                  <a:gd name="T23" fmla="*/ 184 h 252"/>
                  <a:gd name="T24" fmla="*/ 466 w 1120"/>
                  <a:gd name="T25" fmla="*/ 184 h 252"/>
                  <a:gd name="T26" fmla="*/ 384 w 1120"/>
                  <a:gd name="T27" fmla="*/ 190 h 252"/>
                  <a:gd name="T28" fmla="*/ 308 w 1120"/>
                  <a:gd name="T29" fmla="*/ 196 h 252"/>
                  <a:gd name="T30" fmla="*/ 238 w 1120"/>
                  <a:gd name="T31" fmla="*/ 204 h 252"/>
                  <a:gd name="T32" fmla="*/ 178 w 1120"/>
                  <a:gd name="T33" fmla="*/ 212 h 252"/>
                  <a:gd name="T34" fmla="*/ 126 w 1120"/>
                  <a:gd name="T35" fmla="*/ 222 h 252"/>
                  <a:gd name="T36" fmla="*/ 82 w 1120"/>
                  <a:gd name="T37" fmla="*/ 232 h 252"/>
                  <a:gd name="T38" fmla="*/ 46 w 1120"/>
                  <a:gd name="T39" fmla="*/ 240 h 252"/>
                  <a:gd name="T40" fmla="*/ 20 w 1120"/>
                  <a:gd name="T41" fmla="*/ 246 h 252"/>
                  <a:gd name="T42" fmla="*/ 6 w 1120"/>
                  <a:gd name="T43" fmla="*/ 250 h 252"/>
                  <a:gd name="T44" fmla="*/ 0 w 1120"/>
                  <a:gd name="T45" fmla="*/ 252 h 252"/>
                  <a:gd name="T46" fmla="*/ 0 w 1120"/>
                  <a:gd name="T47" fmla="*/ 62 h 252"/>
                  <a:gd name="T48" fmla="*/ 560 w 1120"/>
                  <a:gd name="T49" fmla="*/ 0 h 252"/>
                  <a:gd name="T50" fmla="*/ 1120 w 1120"/>
                  <a:gd name="T51" fmla="*/ 62 h 252"/>
                  <a:gd name="T52" fmla="*/ 1120 w 1120"/>
                  <a:gd name="T53" fmla="*/ 252 h 252"/>
                  <a:gd name="T54" fmla="*/ 1120 w 1120"/>
                  <a:gd name="T55" fmla="*/ 252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120" h="252">
                    <a:moveTo>
                      <a:pt x="1120" y="252"/>
                    </a:moveTo>
                    <a:lnTo>
                      <a:pt x="1116" y="250"/>
                    </a:lnTo>
                    <a:lnTo>
                      <a:pt x="1100" y="246"/>
                    </a:lnTo>
                    <a:lnTo>
                      <a:pt x="1074" y="240"/>
                    </a:lnTo>
                    <a:lnTo>
                      <a:pt x="1038" y="232"/>
                    </a:lnTo>
                    <a:lnTo>
                      <a:pt x="992" y="222"/>
                    </a:lnTo>
                    <a:lnTo>
                      <a:pt x="938" y="212"/>
                    </a:lnTo>
                    <a:lnTo>
                      <a:pt x="876" y="204"/>
                    </a:lnTo>
                    <a:lnTo>
                      <a:pt x="806" y="196"/>
                    </a:lnTo>
                    <a:lnTo>
                      <a:pt x="730" y="190"/>
                    </a:lnTo>
                    <a:lnTo>
                      <a:pt x="646" y="184"/>
                    </a:lnTo>
                    <a:lnTo>
                      <a:pt x="556" y="184"/>
                    </a:lnTo>
                    <a:lnTo>
                      <a:pt x="466" y="184"/>
                    </a:lnTo>
                    <a:lnTo>
                      <a:pt x="384" y="190"/>
                    </a:lnTo>
                    <a:lnTo>
                      <a:pt x="308" y="196"/>
                    </a:lnTo>
                    <a:lnTo>
                      <a:pt x="238" y="204"/>
                    </a:lnTo>
                    <a:lnTo>
                      <a:pt x="178" y="212"/>
                    </a:lnTo>
                    <a:lnTo>
                      <a:pt x="126" y="222"/>
                    </a:lnTo>
                    <a:lnTo>
                      <a:pt x="82" y="232"/>
                    </a:lnTo>
                    <a:lnTo>
                      <a:pt x="46" y="240"/>
                    </a:lnTo>
                    <a:lnTo>
                      <a:pt x="20" y="246"/>
                    </a:lnTo>
                    <a:lnTo>
                      <a:pt x="6" y="250"/>
                    </a:lnTo>
                    <a:lnTo>
                      <a:pt x="0" y="252"/>
                    </a:lnTo>
                    <a:lnTo>
                      <a:pt x="0" y="62"/>
                    </a:lnTo>
                    <a:lnTo>
                      <a:pt x="560" y="0"/>
                    </a:lnTo>
                    <a:lnTo>
                      <a:pt x="1120" y="62"/>
                    </a:lnTo>
                    <a:lnTo>
                      <a:pt x="1120" y="252"/>
                    </a:lnTo>
                    <a:lnTo>
                      <a:pt x="1120" y="252"/>
                    </a:lnTo>
                    <a:close/>
                  </a:path>
                </a:pathLst>
              </a:custGeom>
              <a:solidFill>
                <a:srgbClr val="808080"/>
              </a:solidFill>
              <a:ln>
                <a:noFill/>
              </a:ln>
              <a:extLst>
                <a:ext uri="{91240B29-F687-4F45-9708-019B960494DF}">
                  <a14:hiddenLine xmlns:a14="http://schemas.microsoft.com/office/drawing/2010/main" w="0">
                    <a:solidFill>
                      <a:srgbClr val="DF5908"/>
                    </a:solidFill>
                    <a:prstDash val="solid"/>
                    <a:round/>
                    <a:headEnd/>
                    <a:tailEnd/>
                  </a14:hiddenLine>
                </a:ext>
              </a:extLst>
            </p:spPr>
            <p:txBody>
              <a:bodyPr/>
              <a:lstStyle/>
              <a:p>
                <a:endParaRPr lang="fr-FR" sz="2800">
                  <a:latin typeface="+mn-lt"/>
                </a:endParaRPr>
              </a:p>
            </p:txBody>
          </p:sp>
          <p:sp>
            <p:nvSpPr>
              <p:cNvPr id="349192" name="Rectangle 8">
                <a:extLst>
                  <a:ext uri="{FF2B5EF4-FFF2-40B4-BE49-F238E27FC236}">
                    <a16:creationId xmlns:a16="http://schemas.microsoft.com/office/drawing/2014/main" xmlns="" id="{EF60787A-8FC0-4630-92FF-72AED1B547A0}"/>
                  </a:ext>
                </a:extLst>
              </p:cNvPr>
              <p:cNvSpPr>
                <a:spLocks noChangeArrowheads="1"/>
              </p:cNvSpPr>
              <p:nvPr/>
            </p:nvSpPr>
            <p:spPr bwMode="gray">
              <a:xfrm>
                <a:off x="1344" y="1680"/>
                <a:ext cx="2928" cy="393"/>
              </a:xfrm>
              <a:prstGeom prst="rect">
                <a:avLst/>
              </a:prstGeom>
              <a:gradFill rotWithShape="1">
                <a:gsLst>
                  <a:gs pos="0">
                    <a:srgbClr val="EAB764">
                      <a:gamma/>
                      <a:tint val="42353"/>
                      <a:invGamma/>
                    </a:srgbClr>
                  </a:gs>
                  <a:gs pos="100000">
                    <a:srgbClr val="EAB764"/>
                  </a:gs>
                </a:gsLst>
                <a:lin ang="27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endParaRPr lang="fr-FR" sz="2800">
                  <a:latin typeface="+mn-lt"/>
                </a:endParaRPr>
              </a:p>
            </p:txBody>
          </p:sp>
        </p:grpSp>
        <p:sp>
          <p:nvSpPr>
            <p:cNvPr id="349193" name="Text Box 9">
              <a:extLst>
                <a:ext uri="{FF2B5EF4-FFF2-40B4-BE49-F238E27FC236}">
                  <a16:creationId xmlns:a16="http://schemas.microsoft.com/office/drawing/2014/main" xmlns="" id="{2655A7F0-33EB-4723-AB9E-8D1E94AAA19D}"/>
                </a:ext>
              </a:extLst>
            </p:cNvPr>
            <p:cNvSpPr txBox="1">
              <a:spLocks noChangeArrowheads="1"/>
            </p:cNvSpPr>
            <p:nvPr/>
          </p:nvSpPr>
          <p:spPr bwMode="gray">
            <a:xfrm>
              <a:off x="4614863" y="3098801"/>
              <a:ext cx="1163946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r>
                <a:rPr lang="en-US" altLang="fr-FR" sz="2400" dirty="0">
                  <a:solidFill>
                    <a:srgbClr val="000000"/>
                  </a:solidFill>
                </a:rPr>
                <a:t>1. A propos des </a:t>
              </a:r>
              <a:r>
                <a:rPr lang="en-US" altLang="fr-FR" sz="2400" dirty="0" err="1">
                  <a:solidFill>
                    <a:srgbClr val="000000"/>
                  </a:solidFill>
                </a:rPr>
                <a:t>résultats</a:t>
              </a:r>
              <a:r>
                <a:rPr lang="en-US" altLang="fr-FR" sz="2400" dirty="0">
                  <a:solidFill>
                    <a:srgbClr val="000000"/>
                  </a:solidFill>
                </a:rPr>
                <a:t> </a:t>
              </a:r>
              <a:r>
                <a:rPr lang="en-US" altLang="fr-FR" sz="2400" dirty="0" err="1">
                  <a:solidFill>
                    <a:srgbClr val="000000"/>
                  </a:solidFill>
                </a:rPr>
                <a:t>enrégistrés</a:t>
              </a:r>
              <a:r>
                <a:rPr lang="en-US" altLang="fr-FR" sz="2400" dirty="0">
                  <a:solidFill>
                    <a:srgbClr val="000000"/>
                  </a:solidFill>
                </a:rPr>
                <a:t> </a:t>
              </a:r>
              <a:r>
                <a:rPr lang="en-US" altLang="fr-FR" sz="2400" dirty="0" smtClean="0">
                  <a:solidFill>
                    <a:srgbClr val="000000"/>
                  </a:solidFill>
                </a:rPr>
                <a:t>a fin </a:t>
              </a:r>
              <a:r>
                <a:rPr lang="en-US" altLang="fr-FR" sz="2400" dirty="0">
                  <a:solidFill>
                    <a:srgbClr val="000000"/>
                  </a:solidFill>
                </a:rPr>
                <a:t>2017</a:t>
              </a:r>
            </a:p>
          </p:txBody>
        </p:sp>
      </p:grpSp>
      <p:grpSp>
        <p:nvGrpSpPr>
          <p:cNvPr id="4" name="Groupe 3">
            <a:extLst>
              <a:ext uri="{FF2B5EF4-FFF2-40B4-BE49-F238E27FC236}">
                <a16:creationId xmlns:a16="http://schemas.microsoft.com/office/drawing/2014/main" xmlns="" id="{794BCA2B-EE77-46E0-AD55-04E870264074}"/>
              </a:ext>
            </a:extLst>
          </p:cNvPr>
          <p:cNvGrpSpPr/>
          <p:nvPr/>
        </p:nvGrpSpPr>
        <p:grpSpPr>
          <a:xfrm>
            <a:off x="3028950" y="2032000"/>
            <a:ext cx="6610350" cy="711200"/>
            <a:chOff x="3028950" y="2032000"/>
            <a:chExt cx="6610350" cy="711200"/>
          </a:xfrm>
        </p:grpSpPr>
        <p:grpSp>
          <p:nvGrpSpPr>
            <p:cNvPr id="349194" name="Group 10">
              <a:extLst>
                <a:ext uri="{FF2B5EF4-FFF2-40B4-BE49-F238E27FC236}">
                  <a16:creationId xmlns:a16="http://schemas.microsoft.com/office/drawing/2014/main" xmlns="" id="{5E355A5F-26FA-4C81-8603-94C088D7E6A4}"/>
                </a:ext>
              </a:extLst>
            </p:cNvPr>
            <p:cNvGrpSpPr>
              <a:grpSpLocks/>
            </p:cNvGrpSpPr>
            <p:nvPr/>
          </p:nvGrpSpPr>
          <p:grpSpPr bwMode="auto">
            <a:xfrm>
              <a:off x="3028950" y="2032000"/>
              <a:ext cx="6610350" cy="711200"/>
              <a:chOff x="1344" y="1680"/>
              <a:chExt cx="2928" cy="448"/>
            </a:xfrm>
          </p:grpSpPr>
          <p:sp>
            <p:nvSpPr>
              <p:cNvPr id="349195" name="Freeform 11">
                <a:extLst>
                  <a:ext uri="{FF2B5EF4-FFF2-40B4-BE49-F238E27FC236}">
                    <a16:creationId xmlns:a16="http://schemas.microsoft.com/office/drawing/2014/main" xmlns="" id="{F0658CCF-61A1-4848-A993-814DB7ED8396}"/>
                  </a:ext>
                </a:extLst>
              </p:cNvPr>
              <p:cNvSpPr>
                <a:spLocks/>
              </p:cNvSpPr>
              <p:nvPr/>
            </p:nvSpPr>
            <p:spPr bwMode="gray">
              <a:xfrm>
                <a:off x="1440" y="1938"/>
                <a:ext cx="2736" cy="190"/>
              </a:xfrm>
              <a:custGeom>
                <a:avLst/>
                <a:gdLst>
                  <a:gd name="T0" fmla="*/ 1120 w 1120"/>
                  <a:gd name="T1" fmla="*/ 252 h 252"/>
                  <a:gd name="T2" fmla="*/ 1116 w 1120"/>
                  <a:gd name="T3" fmla="*/ 250 h 252"/>
                  <a:gd name="T4" fmla="*/ 1100 w 1120"/>
                  <a:gd name="T5" fmla="*/ 246 h 252"/>
                  <a:gd name="T6" fmla="*/ 1074 w 1120"/>
                  <a:gd name="T7" fmla="*/ 240 h 252"/>
                  <a:gd name="T8" fmla="*/ 1038 w 1120"/>
                  <a:gd name="T9" fmla="*/ 232 h 252"/>
                  <a:gd name="T10" fmla="*/ 992 w 1120"/>
                  <a:gd name="T11" fmla="*/ 222 h 252"/>
                  <a:gd name="T12" fmla="*/ 938 w 1120"/>
                  <a:gd name="T13" fmla="*/ 212 h 252"/>
                  <a:gd name="T14" fmla="*/ 876 w 1120"/>
                  <a:gd name="T15" fmla="*/ 204 h 252"/>
                  <a:gd name="T16" fmla="*/ 806 w 1120"/>
                  <a:gd name="T17" fmla="*/ 196 h 252"/>
                  <a:gd name="T18" fmla="*/ 730 w 1120"/>
                  <a:gd name="T19" fmla="*/ 190 h 252"/>
                  <a:gd name="T20" fmla="*/ 646 w 1120"/>
                  <a:gd name="T21" fmla="*/ 184 h 252"/>
                  <a:gd name="T22" fmla="*/ 556 w 1120"/>
                  <a:gd name="T23" fmla="*/ 184 h 252"/>
                  <a:gd name="T24" fmla="*/ 466 w 1120"/>
                  <a:gd name="T25" fmla="*/ 184 h 252"/>
                  <a:gd name="T26" fmla="*/ 384 w 1120"/>
                  <a:gd name="T27" fmla="*/ 190 h 252"/>
                  <a:gd name="T28" fmla="*/ 308 w 1120"/>
                  <a:gd name="T29" fmla="*/ 196 h 252"/>
                  <a:gd name="T30" fmla="*/ 238 w 1120"/>
                  <a:gd name="T31" fmla="*/ 204 h 252"/>
                  <a:gd name="T32" fmla="*/ 178 w 1120"/>
                  <a:gd name="T33" fmla="*/ 212 h 252"/>
                  <a:gd name="T34" fmla="*/ 126 w 1120"/>
                  <a:gd name="T35" fmla="*/ 222 h 252"/>
                  <a:gd name="T36" fmla="*/ 82 w 1120"/>
                  <a:gd name="T37" fmla="*/ 232 h 252"/>
                  <a:gd name="T38" fmla="*/ 46 w 1120"/>
                  <a:gd name="T39" fmla="*/ 240 h 252"/>
                  <a:gd name="T40" fmla="*/ 20 w 1120"/>
                  <a:gd name="T41" fmla="*/ 246 h 252"/>
                  <a:gd name="T42" fmla="*/ 6 w 1120"/>
                  <a:gd name="T43" fmla="*/ 250 h 252"/>
                  <a:gd name="T44" fmla="*/ 0 w 1120"/>
                  <a:gd name="T45" fmla="*/ 252 h 252"/>
                  <a:gd name="T46" fmla="*/ 0 w 1120"/>
                  <a:gd name="T47" fmla="*/ 62 h 252"/>
                  <a:gd name="T48" fmla="*/ 560 w 1120"/>
                  <a:gd name="T49" fmla="*/ 0 h 252"/>
                  <a:gd name="T50" fmla="*/ 1120 w 1120"/>
                  <a:gd name="T51" fmla="*/ 62 h 252"/>
                  <a:gd name="T52" fmla="*/ 1120 w 1120"/>
                  <a:gd name="T53" fmla="*/ 252 h 252"/>
                  <a:gd name="T54" fmla="*/ 1120 w 1120"/>
                  <a:gd name="T55" fmla="*/ 252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120" h="252">
                    <a:moveTo>
                      <a:pt x="1120" y="252"/>
                    </a:moveTo>
                    <a:lnTo>
                      <a:pt x="1116" y="250"/>
                    </a:lnTo>
                    <a:lnTo>
                      <a:pt x="1100" y="246"/>
                    </a:lnTo>
                    <a:lnTo>
                      <a:pt x="1074" y="240"/>
                    </a:lnTo>
                    <a:lnTo>
                      <a:pt x="1038" y="232"/>
                    </a:lnTo>
                    <a:lnTo>
                      <a:pt x="992" y="222"/>
                    </a:lnTo>
                    <a:lnTo>
                      <a:pt x="938" y="212"/>
                    </a:lnTo>
                    <a:lnTo>
                      <a:pt x="876" y="204"/>
                    </a:lnTo>
                    <a:lnTo>
                      <a:pt x="806" y="196"/>
                    </a:lnTo>
                    <a:lnTo>
                      <a:pt x="730" y="190"/>
                    </a:lnTo>
                    <a:lnTo>
                      <a:pt x="646" y="184"/>
                    </a:lnTo>
                    <a:lnTo>
                      <a:pt x="556" y="184"/>
                    </a:lnTo>
                    <a:lnTo>
                      <a:pt x="466" y="184"/>
                    </a:lnTo>
                    <a:lnTo>
                      <a:pt x="384" y="190"/>
                    </a:lnTo>
                    <a:lnTo>
                      <a:pt x="308" y="196"/>
                    </a:lnTo>
                    <a:lnTo>
                      <a:pt x="238" y="204"/>
                    </a:lnTo>
                    <a:lnTo>
                      <a:pt x="178" y="212"/>
                    </a:lnTo>
                    <a:lnTo>
                      <a:pt x="126" y="222"/>
                    </a:lnTo>
                    <a:lnTo>
                      <a:pt x="82" y="232"/>
                    </a:lnTo>
                    <a:lnTo>
                      <a:pt x="46" y="240"/>
                    </a:lnTo>
                    <a:lnTo>
                      <a:pt x="20" y="246"/>
                    </a:lnTo>
                    <a:lnTo>
                      <a:pt x="6" y="250"/>
                    </a:lnTo>
                    <a:lnTo>
                      <a:pt x="0" y="252"/>
                    </a:lnTo>
                    <a:lnTo>
                      <a:pt x="0" y="62"/>
                    </a:lnTo>
                    <a:lnTo>
                      <a:pt x="560" y="0"/>
                    </a:lnTo>
                    <a:lnTo>
                      <a:pt x="1120" y="62"/>
                    </a:lnTo>
                    <a:lnTo>
                      <a:pt x="1120" y="252"/>
                    </a:lnTo>
                    <a:lnTo>
                      <a:pt x="1120" y="252"/>
                    </a:lnTo>
                    <a:close/>
                  </a:path>
                </a:pathLst>
              </a:custGeom>
              <a:solidFill>
                <a:srgbClr val="808080"/>
              </a:solidFill>
              <a:ln>
                <a:noFill/>
              </a:ln>
              <a:extLst>
                <a:ext uri="{91240B29-F687-4F45-9708-019B960494DF}">
                  <a14:hiddenLine xmlns:a14="http://schemas.microsoft.com/office/drawing/2010/main" w="0">
                    <a:solidFill>
                      <a:srgbClr val="DF5908"/>
                    </a:solidFill>
                    <a:prstDash val="solid"/>
                    <a:round/>
                    <a:headEnd/>
                    <a:tailEnd/>
                  </a14:hiddenLine>
                </a:ext>
              </a:extLst>
            </p:spPr>
            <p:txBody>
              <a:bodyPr/>
              <a:lstStyle/>
              <a:p>
                <a:endParaRPr lang="fr-FR" sz="2800">
                  <a:latin typeface="+mn-lt"/>
                </a:endParaRPr>
              </a:p>
            </p:txBody>
          </p:sp>
          <p:sp>
            <p:nvSpPr>
              <p:cNvPr id="349196" name="Rectangle 12">
                <a:extLst>
                  <a:ext uri="{FF2B5EF4-FFF2-40B4-BE49-F238E27FC236}">
                    <a16:creationId xmlns:a16="http://schemas.microsoft.com/office/drawing/2014/main" xmlns="" id="{D8A4870A-61CE-42D3-BA48-BBDFBB7F9FD9}"/>
                  </a:ext>
                </a:extLst>
              </p:cNvPr>
              <p:cNvSpPr>
                <a:spLocks noChangeArrowheads="1"/>
              </p:cNvSpPr>
              <p:nvPr/>
            </p:nvSpPr>
            <p:spPr bwMode="gray">
              <a:xfrm>
                <a:off x="1344" y="1680"/>
                <a:ext cx="2928" cy="393"/>
              </a:xfrm>
              <a:prstGeom prst="rect">
                <a:avLst/>
              </a:prstGeom>
              <a:gradFill rotWithShape="1">
                <a:gsLst>
                  <a:gs pos="0">
                    <a:srgbClr val="DACB5E">
                      <a:gamma/>
                      <a:tint val="21176"/>
                      <a:invGamma/>
                    </a:srgbClr>
                  </a:gs>
                  <a:gs pos="100000">
                    <a:srgbClr val="DACB5E"/>
                  </a:gs>
                </a:gsLst>
                <a:lin ang="27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endParaRPr lang="fr-FR" sz="2800">
                  <a:latin typeface="+mn-lt"/>
                </a:endParaRPr>
              </a:p>
            </p:txBody>
          </p:sp>
        </p:grpSp>
        <p:sp>
          <p:nvSpPr>
            <p:cNvPr id="349197" name="Text Box 13">
              <a:extLst>
                <a:ext uri="{FF2B5EF4-FFF2-40B4-BE49-F238E27FC236}">
                  <a16:creationId xmlns:a16="http://schemas.microsoft.com/office/drawing/2014/main" xmlns="" id="{9ACF5F39-27B5-4B8C-A8A3-BC59E881412F}"/>
                </a:ext>
              </a:extLst>
            </p:cNvPr>
            <p:cNvSpPr txBox="1">
              <a:spLocks noChangeArrowheads="1"/>
            </p:cNvSpPr>
            <p:nvPr/>
          </p:nvSpPr>
          <p:spPr bwMode="gray">
            <a:xfrm>
              <a:off x="3412619" y="2108201"/>
              <a:ext cx="2912819"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r>
                <a:rPr lang="en-US" altLang="fr-FR" sz="2800" dirty="0">
                  <a:solidFill>
                    <a:srgbClr val="000000"/>
                  </a:solidFill>
                  <a:latin typeface="+mn-lt"/>
                </a:rPr>
                <a:t>Introduction</a:t>
              </a:r>
            </a:p>
          </p:txBody>
        </p:sp>
      </p:grpSp>
      <p:grpSp>
        <p:nvGrpSpPr>
          <p:cNvPr id="7" name="Groupe 6">
            <a:extLst>
              <a:ext uri="{FF2B5EF4-FFF2-40B4-BE49-F238E27FC236}">
                <a16:creationId xmlns:a16="http://schemas.microsoft.com/office/drawing/2014/main" xmlns="" id="{03349BCE-29A5-4963-8CA2-E7D5D03A717E}"/>
              </a:ext>
            </a:extLst>
          </p:cNvPr>
          <p:cNvGrpSpPr/>
          <p:nvPr/>
        </p:nvGrpSpPr>
        <p:grpSpPr>
          <a:xfrm>
            <a:off x="3262312" y="4851400"/>
            <a:ext cx="7802161" cy="711200"/>
            <a:chOff x="3262312" y="4851400"/>
            <a:chExt cx="7802161" cy="711200"/>
          </a:xfrm>
        </p:grpSpPr>
        <p:grpSp>
          <p:nvGrpSpPr>
            <p:cNvPr id="349198" name="Group 14">
              <a:extLst>
                <a:ext uri="{FF2B5EF4-FFF2-40B4-BE49-F238E27FC236}">
                  <a16:creationId xmlns:a16="http://schemas.microsoft.com/office/drawing/2014/main" xmlns="" id="{440DABE1-22BD-4558-982E-C438B414C5D6}"/>
                </a:ext>
              </a:extLst>
            </p:cNvPr>
            <p:cNvGrpSpPr>
              <a:grpSpLocks/>
            </p:cNvGrpSpPr>
            <p:nvPr/>
          </p:nvGrpSpPr>
          <p:grpSpPr bwMode="auto">
            <a:xfrm>
              <a:off x="3262312" y="4851400"/>
              <a:ext cx="6376987" cy="711200"/>
              <a:chOff x="1344" y="1680"/>
              <a:chExt cx="2928" cy="448"/>
            </a:xfrm>
          </p:grpSpPr>
          <p:sp>
            <p:nvSpPr>
              <p:cNvPr id="349199" name="Freeform 15">
                <a:extLst>
                  <a:ext uri="{FF2B5EF4-FFF2-40B4-BE49-F238E27FC236}">
                    <a16:creationId xmlns:a16="http://schemas.microsoft.com/office/drawing/2014/main" xmlns="" id="{08164FD5-513B-4E50-8A42-9FB2B16E3C74}"/>
                  </a:ext>
                </a:extLst>
              </p:cNvPr>
              <p:cNvSpPr>
                <a:spLocks/>
              </p:cNvSpPr>
              <p:nvPr/>
            </p:nvSpPr>
            <p:spPr bwMode="gray">
              <a:xfrm>
                <a:off x="1440" y="1938"/>
                <a:ext cx="2736" cy="190"/>
              </a:xfrm>
              <a:custGeom>
                <a:avLst/>
                <a:gdLst>
                  <a:gd name="T0" fmla="*/ 1120 w 1120"/>
                  <a:gd name="T1" fmla="*/ 252 h 252"/>
                  <a:gd name="T2" fmla="*/ 1116 w 1120"/>
                  <a:gd name="T3" fmla="*/ 250 h 252"/>
                  <a:gd name="T4" fmla="*/ 1100 w 1120"/>
                  <a:gd name="T5" fmla="*/ 246 h 252"/>
                  <a:gd name="T6" fmla="*/ 1074 w 1120"/>
                  <a:gd name="T7" fmla="*/ 240 h 252"/>
                  <a:gd name="T8" fmla="*/ 1038 w 1120"/>
                  <a:gd name="T9" fmla="*/ 232 h 252"/>
                  <a:gd name="T10" fmla="*/ 992 w 1120"/>
                  <a:gd name="T11" fmla="*/ 222 h 252"/>
                  <a:gd name="T12" fmla="*/ 938 w 1120"/>
                  <a:gd name="T13" fmla="*/ 212 h 252"/>
                  <a:gd name="T14" fmla="*/ 876 w 1120"/>
                  <a:gd name="T15" fmla="*/ 204 h 252"/>
                  <a:gd name="T16" fmla="*/ 806 w 1120"/>
                  <a:gd name="T17" fmla="*/ 196 h 252"/>
                  <a:gd name="T18" fmla="*/ 730 w 1120"/>
                  <a:gd name="T19" fmla="*/ 190 h 252"/>
                  <a:gd name="T20" fmla="*/ 646 w 1120"/>
                  <a:gd name="T21" fmla="*/ 184 h 252"/>
                  <a:gd name="T22" fmla="*/ 556 w 1120"/>
                  <a:gd name="T23" fmla="*/ 184 h 252"/>
                  <a:gd name="T24" fmla="*/ 466 w 1120"/>
                  <a:gd name="T25" fmla="*/ 184 h 252"/>
                  <a:gd name="T26" fmla="*/ 384 w 1120"/>
                  <a:gd name="T27" fmla="*/ 190 h 252"/>
                  <a:gd name="T28" fmla="*/ 308 w 1120"/>
                  <a:gd name="T29" fmla="*/ 196 h 252"/>
                  <a:gd name="T30" fmla="*/ 238 w 1120"/>
                  <a:gd name="T31" fmla="*/ 204 h 252"/>
                  <a:gd name="T32" fmla="*/ 178 w 1120"/>
                  <a:gd name="T33" fmla="*/ 212 h 252"/>
                  <a:gd name="T34" fmla="*/ 126 w 1120"/>
                  <a:gd name="T35" fmla="*/ 222 h 252"/>
                  <a:gd name="T36" fmla="*/ 82 w 1120"/>
                  <a:gd name="T37" fmla="*/ 232 h 252"/>
                  <a:gd name="T38" fmla="*/ 46 w 1120"/>
                  <a:gd name="T39" fmla="*/ 240 h 252"/>
                  <a:gd name="T40" fmla="*/ 20 w 1120"/>
                  <a:gd name="T41" fmla="*/ 246 h 252"/>
                  <a:gd name="T42" fmla="*/ 6 w 1120"/>
                  <a:gd name="T43" fmla="*/ 250 h 252"/>
                  <a:gd name="T44" fmla="*/ 0 w 1120"/>
                  <a:gd name="T45" fmla="*/ 252 h 252"/>
                  <a:gd name="T46" fmla="*/ 0 w 1120"/>
                  <a:gd name="T47" fmla="*/ 62 h 252"/>
                  <a:gd name="T48" fmla="*/ 560 w 1120"/>
                  <a:gd name="T49" fmla="*/ 0 h 252"/>
                  <a:gd name="T50" fmla="*/ 1120 w 1120"/>
                  <a:gd name="T51" fmla="*/ 62 h 252"/>
                  <a:gd name="T52" fmla="*/ 1120 w 1120"/>
                  <a:gd name="T53" fmla="*/ 252 h 252"/>
                  <a:gd name="T54" fmla="*/ 1120 w 1120"/>
                  <a:gd name="T55" fmla="*/ 252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120" h="252">
                    <a:moveTo>
                      <a:pt x="1120" y="252"/>
                    </a:moveTo>
                    <a:lnTo>
                      <a:pt x="1116" y="250"/>
                    </a:lnTo>
                    <a:lnTo>
                      <a:pt x="1100" y="246"/>
                    </a:lnTo>
                    <a:lnTo>
                      <a:pt x="1074" y="240"/>
                    </a:lnTo>
                    <a:lnTo>
                      <a:pt x="1038" y="232"/>
                    </a:lnTo>
                    <a:lnTo>
                      <a:pt x="992" y="222"/>
                    </a:lnTo>
                    <a:lnTo>
                      <a:pt x="938" y="212"/>
                    </a:lnTo>
                    <a:lnTo>
                      <a:pt x="876" y="204"/>
                    </a:lnTo>
                    <a:lnTo>
                      <a:pt x="806" y="196"/>
                    </a:lnTo>
                    <a:lnTo>
                      <a:pt x="730" y="190"/>
                    </a:lnTo>
                    <a:lnTo>
                      <a:pt x="646" y="184"/>
                    </a:lnTo>
                    <a:lnTo>
                      <a:pt x="556" y="184"/>
                    </a:lnTo>
                    <a:lnTo>
                      <a:pt x="466" y="184"/>
                    </a:lnTo>
                    <a:lnTo>
                      <a:pt x="384" y="190"/>
                    </a:lnTo>
                    <a:lnTo>
                      <a:pt x="308" y="196"/>
                    </a:lnTo>
                    <a:lnTo>
                      <a:pt x="238" y="204"/>
                    </a:lnTo>
                    <a:lnTo>
                      <a:pt x="178" y="212"/>
                    </a:lnTo>
                    <a:lnTo>
                      <a:pt x="126" y="222"/>
                    </a:lnTo>
                    <a:lnTo>
                      <a:pt x="82" y="232"/>
                    </a:lnTo>
                    <a:lnTo>
                      <a:pt x="46" y="240"/>
                    </a:lnTo>
                    <a:lnTo>
                      <a:pt x="20" y="246"/>
                    </a:lnTo>
                    <a:lnTo>
                      <a:pt x="6" y="250"/>
                    </a:lnTo>
                    <a:lnTo>
                      <a:pt x="0" y="252"/>
                    </a:lnTo>
                    <a:lnTo>
                      <a:pt x="0" y="62"/>
                    </a:lnTo>
                    <a:lnTo>
                      <a:pt x="560" y="0"/>
                    </a:lnTo>
                    <a:lnTo>
                      <a:pt x="1120" y="62"/>
                    </a:lnTo>
                    <a:lnTo>
                      <a:pt x="1120" y="252"/>
                    </a:lnTo>
                    <a:lnTo>
                      <a:pt x="1120" y="252"/>
                    </a:lnTo>
                    <a:close/>
                  </a:path>
                </a:pathLst>
              </a:custGeom>
              <a:solidFill>
                <a:srgbClr val="808080"/>
              </a:solidFill>
              <a:ln>
                <a:noFill/>
              </a:ln>
              <a:extLst>
                <a:ext uri="{91240B29-F687-4F45-9708-019B960494DF}">
                  <a14:hiddenLine xmlns:a14="http://schemas.microsoft.com/office/drawing/2010/main" w="0">
                    <a:solidFill>
                      <a:srgbClr val="DF5908"/>
                    </a:solidFill>
                    <a:prstDash val="solid"/>
                    <a:round/>
                    <a:headEnd/>
                    <a:tailEnd/>
                  </a14:hiddenLine>
                </a:ext>
              </a:extLst>
            </p:spPr>
            <p:txBody>
              <a:bodyPr/>
              <a:lstStyle/>
              <a:p>
                <a:endParaRPr lang="fr-FR" sz="2800">
                  <a:latin typeface="+mn-lt"/>
                </a:endParaRPr>
              </a:p>
            </p:txBody>
          </p:sp>
          <p:sp>
            <p:nvSpPr>
              <p:cNvPr id="349200" name="Rectangle 16">
                <a:extLst>
                  <a:ext uri="{FF2B5EF4-FFF2-40B4-BE49-F238E27FC236}">
                    <a16:creationId xmlns:a16="http://schemas.microsoft.com/office/drawing/2014/main" xmlns="" id="{2189FD6D-8D89-4A47-AFE3-F916BBEE7BE2}"/>
                  </a:ext>
                </a:extLst>
              </p:cNvPr>
              <p:cNvSpPr>
                <a:spLocks noChangeArrowheads="1"/>
              </p:cNvSpPr>
              <p:nvPr/>
            </p:nvSpPr>
            <p:spPr bwMode="gray">
              <a:xfrm>
                <a:off x="1344" y="1680"/>
                <a:ext cx="2928" cy="393"/>
              </a:xfrm>
              <a:prstGeom prst="rect">
                <a:avLst/>
              </a:prstGeom>
              <a:gradFill rotWithShape="1">
                <a:gsLst>
                  <a:gs pos="0">
                    <a:srgbClr val="9EB0FE">
                      <a:gamma/>
                      <a:tint val="51373"/>
                      <a:invGamma/>
                    </a:srgbClr>
                  </a:gs>
                  <a:gs pos="100000">
                    <a:srgbClr val="9EB0FE"/>
                  </a:gs>
                </a:gsLst>
                <a:lin ang="27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endParaRPr lang="fr-FR" sz="2800">
                  <a:latin typeface="+mn-lt"/>
                </a:endParaRPr>
              </a:p>
            </p:txBody>
          </p:sp>
        </p:grpSp>
        <p:sp>
          <p:nvSpPr>
            <p:cNvPr id="349201" name="Text Box 17">
              <a:extLst>
                <a:ext uri="{FF2B5EF4-FFF2-40B4-BE49-F238E27FC236}">
                  <a16:creationId xmlns:a16="http://schemas.microsoft.com/office/drawing/2014/main" xmlns="" id="{EFC39E3B-A1AA-494E-91EF-19BE9BFDB0DC}"/>
                </a:ext>
              </a:extLst>
            </p:cNvPr>
            <p:cNvSpPr txBox="1">
              <a:spLocks noChangeArrowheads="1"/>
            </p:cNvSpPr>
            <p:nvPr/>
          </p:nvSpPr>
          <p:spPr bwMode="gray">
            <a:xfrm>
              <a:off x="3262313" y="4927601"/>
              <a:ext cx="780216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r>
                <a:rPr lang="en-US" altLang="fr-FR" sz="2800" dirty="0">
                  <a:solidFill>
                    <a:srgbClr val="000000"/>
                  </a:solidFill>
                  <a:latin typeface="+mn-lt"/>
                </a:rPr>
                <a:t>Conclusion et </a:t>
              </a:r>
              <a:r>
                <a:rPr lang="en-US" altLang="fr-FR" sz="2800" dirty="0" err="1" smtClean="0">
                  <a:solidFill>
                    <a:srgbClr val="000000"/>
                  </a:solidFill>
                  <a:latin typeface="+mn-lt"/>
                </a:rPr>
                <a:t>récommandations</a:t>
              </a:r>
              <a:endParaRPr lang="en-US" altLang="fr-FR" sz="2800" dirty="0">
                <a:solidFill>
                  <a:srgbClr val="000000"/>
                </a:solidFill>
                <a:latin typeface="+mn-lt"/>
              </a:endParaRPr>
            </a:p>
          </p:txBody>
        </p:sp>
      </p:grpSp>
      <p:sp>
        <p:nvSpPr>
          <p:cNvPr id="21" name="Rectangle 9">
            <a:extLst>
              <a:ext uri="{FF2B5EF4-FFF2-40B4-BE49-F238E27FC236}">
                <a16:creationId xmlns:a16="http://schemas.microsoft.com/office/drawing/2014/main" xmlns="" id="{1C056CA8-2465-420A-A906-99D2BC53929E}"/>
              </a:ext>
            </a:extLst>
          </p:cNvPr>
          <p:cNvSpPr txBox="1">
            <a:spLocks noChangeArrowheads="1"/>
          </p:cNvSpPr>
          <p:nvPr/>
        </p:nvSpPr>
        <p:spPr bwMode="auto">
          <a:xfrm>
            <a:off x="1961307" y="12168"/>
            <a:ext cx="6917011" cy="7642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4000" b="1">
                <a:solidFill>
                  <a:schemeClr val="tx2"/>
                </a:solidFill>
                <a:latin typeface="Arial" charset="0"/>
              </a:defRPr>
            </a:lvl2pPr>
            <a:lvl3pPr algn="l" rtl="0" eaLnBrk="1" fontAlgn="base" hangingPunct="1">
              <a:spcBef>
                <a:spcPct val="0"/>
              </a:spcBef>
              <a:spcAft>
                <a:spcPct val="0"/>
              </a:spcAft>
              <a:defRPr sz="4000" b="1">
                <a:solidFill>
                  <a:schemeClr val="tx2"/>
                </a:solidFill>
                <a:latin typeface="Arial" charset="0"/>
              </a:defRPr>
            </a:lvl3pPr>
            <a:lvl4pPr algn="l" rtl="0" eaLnBrk="1" fontAlgn="base" hangingPunct="1">
              <a:spcBef>
                <a:spcPct val="0"/>
              </a:spcBef>
              <a:spcAft>
                <a:spcPct val="0"/>
              </a:spcAft>
              <a:defRPr sz="4000" b="1">
                <a:solidFill>
                  <a:schemeClr val="tx2"/>
                </a:solidFill>
                <a:latin typeface="Arial" charset="0"/>
              </a:defRPr>
            </a:lvl4pPr>
            <a:lvl5pPr algn="l" rtl="0" eaLnBrk="1" fontAlgn="base" hangingPunct="1">
              <a:spcBef>
                <a:spcPct val="0"/>
              </a:spcBef>
              <a:spcAft>
                <a:spcPct val="0"/>
              </a:spcAft>
              <a:defRPr sz="4000" b="1">
                <a:solidFill>
                  <a:schemeClr val="tx2"/>
                </a:solidFill>
                <a:latin typeface="Arial" charset="0"/>
              </a:defRPr>
            </a:lvl5pPr>
            <a:lvl6pPr marL="457200" algn="l" rtl="0" eaLnBrk="1" fontAlgn="base" hangingPunct="1">
              <a:spcBef>
                <a:spcPct val="0"/>
              </a:spcBef>
              <a:spcAft>
                <a:spcPct val="0"/>
              </a:spcAft>
              <a:defRPr sz="4000" b="1">
                <a:solidFill>
                  <a:schemeClr val="tx2"/>
                </a:solidFill>
                <a:latin typeface="Arial" charset="0"/>
              </a:defRPr>
            </a:lvl6pPr>
            <a:lvl7pPr marL="914400" algn="l" rtl="0" eaLnBrk="1" fontAlgn="base" hangingPunct="1">
              <a:spcBef>
                <a:spcPct val="0"/>
              </a:spcBef>
              <a:spcAft>
                <a:spcPct val="0"/>
              </a:spcAft>
              <a:defRPr sz="4000" b="1">
                <a:solidFill>
                  <a:schemeClr val="tx2"/>
                </a:solidFill>
                <a:latin typeface="Arial" charset="0"/>
              </a:defRPr>
            </a:lvl7pPr>
            <a:lvl8pPr marL="1371600" algn="l" rtl="0" eaLnBrk="1" fontAlgn="base" hangingPunct="1">
              <a:spcBef>
                <a:spcPct val="0"/>
              </a:spcBef>
              <a:spcAft>
                <a:spcPct val="0"/>
              </a:spcAft>
              <a:defRPr sz="4000" b="1">
                <a:solidFill>
                  <a:schemeClr val="tx2"/>
                </a:solidFill>
                <a:latin typeface="Arial" charset="0"/>
              </a:defRPr>
            </a:lvl8pPr>
            <a:lvl9pPr marL="1828800" algn="l" rtl="0" eaLnBrk="1" fontAlgn="base" hangingPunct="1">
              <a:spcBef>
                <a:spcPct val="0"/>
              </a:spcBef>
              <a:spcAft>
                <a:spcPct val="0"/>
              </a:spcAft>
              <a:defRPr sz="4000" b="1">
                <a:solidFill>
                  <a:schemeClr val="tx2"/>
                </a:solidFill>
                <a:latin typeface="Arial" charset="0"/>
              </a:defRPr>
            </a:lvl9pPr>
          </a:lstStyle>
          <a:p>
            <a:pPr algn="ctr"/>
            <a:r>
              <a:rPr lang="fr-FR" sz="3200" kern="0" dirty="0">
                <a:solidFill>
                  <a:schemeClr val="accent2">
                    <a:lumMod val="75000"/>
                  </a:schemeClr>
                </a:solidFill>
              </a:rPr>
              <a:t>PLAN DE LA COMMUNICATION</a:t>
            </a:r>
          </a:p>
        </p:txBody>
      </p:sp>
    </p:spTree>
    <p:extLst>
      <p:ext uri="{BB962C8B-B14F-4D97-AF65-F5344CB8AC3E}">
        <p14:creationId xmlns:p14="http://schemas.microsoft.com/office/powerpoint/2010/main" val="1511737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500" fill="hold"/>
                                        <p:tgtEl>
                                          <p:spTgt spid="5"/>
                                        </p:tgtEl>
                                        <p:attrNameLst>
                                          <p:attrName>ppt_w</p:attrName>
                                        </p:attrNameLst>
                                      </p:cBhvr>
                                      <p:tavLst>
                                        <p:tav tm="0">
                                          <p:val>
                                            <p:fltVal val="0"/>
                                          </p:val>
                                        </p:tav>
                                        <p:tav tm="100000">
                                          <p:val>
                                            <p:strVal val="#ppt_w"/>
                                          </p:val>
                                        </p:tav>
                                      </p:tavLst>
                                    </p:anim>
                                    <p:anim calcmode="lin" valueType="num">
                                      <p:cBhvr>
                                        <p:cTn id="15" dur="500" fill="hold"/>
                                        <p:tgtEl>
                                          <p:spTgt spid="5"/>
                                        </p:tgtEl>
                                        <p:attrNameLst>
                                          <p:attrName>ppt_h</p:attrName>
                                        </p:attrNameLst>
                                      </p:cBhvr>
                                      <p:tavLst>
                                        <p:tav tm="0">
                                          <p:val>
                                            <p:fltVal val="0"/>
                                          </p:val>
                                        </p:tav>
                                        <p:tav tm="100000">
                                          <p:val>
                                            <p:strVal val="#ppt_h"/>
                                          </p:val>
                                        </p:tav>
                                      </p:tavLst>
                                    </p:anim>
                                    <p:animEffect transition="in" filter="fade">
                                      <p:cBhvr>
                                        <p:cTn id="16" dur="5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6"/>
                                        </p:tgtEl>
                                        <p:attrNameLst>
                                          <p:attrName>style.visibility</p:attrName>
                                        </p:attrNameLst>
                                      </p:cBhvr>
                                      <p:to>
                                        <p:strVal val="visible"/>
                                      </p:to>
                                    </p:set>
                                    <p:anim calcmode="lin" valueType="num">
                                      <p:cBhvr>
                                        <p:cTn id="21" dur="500" fill="hold"/>
                                        <p:tgtEl>
                                          <p:spTgt spid="6"/>
                                        </p:tgtEl>
                                        <p:attrNameLst>
                                          <p:attrName>ppt_w</p:attrName>
                                        </p:attrNameLst>
                                      </p:cBhvr>
                                      <p:tavLst>
                                        <p:tav tm="0">
                                          <p:val>
                                            <p:fltVal val="0"/>
                                          </p:val>
                                        </p:tav>
                                        <p:tav tm="100000">
                                          <p:val>
                                            <p:strVal val="#ppt_w"/>
                                          </p:val>
                                        </p:tav>
                                      </p:tavLst>
                                    </p:anim>
                                    <p:anim calcmode="lin" valueType="num">
                                      <p:cBhvr>
                                        <p:cTn id="22" dur="500" fill="hold"/>
                                        <p:tgtEl>
                                          <p:spTgt spid="6"/>
                                        </p:tgtEl>
                                        <p:attrNameLst>
                                          <p:attrName>ppt_h</p:attrName>
                                        </p:attrNameLst>
                                      </p:cBhvr>
                                      <p:tavLst>
                                        <p:tav tm="0">
                                          <p:val>
                                            <p:fltVal val="0"/>
                                          </p:val>
                                        </p:tav>
                                        <p:tav tm="100000">
                                          <p:val>
                                            <p:strVal val="#ppt_h"/>
                                          </p:val>
                                        </p:tav>
                                      </p:tavLst>
                                    </p:anim>
                                    <p:animEffect transition="in" filter="fade">
                                      <p:cBhvr>
                                        <p:cTn id="23" dur="500"/>
                                        <p:tgtEl>
                                          <p:spTgt spid="6"/>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p:cTn id="28" dur="500" fill="hold"/>
                                        <p:tgtEl>
                                          <p:spTgt spid="7"/>
                                        </p:tgtEl>
                                        <p:attrNameLst>
                                          <p:attrName>ppt_w</p:attrName>
                                        </p:attrNameLst>
                                      </p:cBhvr>
                                      <p:tavLst>
                                        <p:tav tm="0">
                                          <p:val>
                                            <p:fltVal val="0"/>
                                          </p:val>
                                        </p:tav>
                                        <p:tav tm="100000">
                                          <p:val>
                                            <p:strVal val="#ppt_w"/>
                                          </p:val>
                                        </p:tav>
                                      </p:tavLst>
                                    </p:anim>
                                    <p:anim calcmode="lin" valueType="num">
                                      <p:cBhvr>
                                        <p:cTn id="29" dur="500" fill="hold"/>
                                        <p:tgtEl>
                                          <p:spTgt spid="7"/>
                                        </p:tgtEl>
                                        <p:attrNameLst>
                                          <p:attrName>ppt_h</p:attrName>
                                        </p:attrNameLst>
                                      </p:cBhvr>
                                      <p:tavLst>
                                        <p:tav tm="0">
                                          <p:val>
                                            <p:fltVal val="0"/>
                                          </p:val>
                                        </p:tav>
                                        <p:tav tm="100000">
                                          <p:val>
                                            <p:strVal val="#ppt_h"/>
                                          </p:val>
                                        </p:tav>
                                      </p:tavLst>
                                    </p:anim>
                                    <p:animEffect transition="in" filter="fade">
                                      <p:cBhvr>
                                        <p:cTn id="3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156E84BC-7B99-4CE9-9C51-A682D0EA4174}"/>
              </a:ext>
            </a:extLst>
          </p:cNvPr>
          <p:cNvSpPr>
            <a:spLocks noGrp="1"/>
          </p:cNvSpPr>
          <p:nvPr>
            <p:ph type="title"/>
          </p:nvPr>
        </p:nvSpPr>
        <p:spPr>
          <a:xfrm>
            <a:off x="1485900" y="65089"/>
            <a:ext cx="10706100" cy="578855"/>
          </a:xfrm>
        </p:spPr>
        <p:txBody>
          <a:bodyPr/>
          <a:lstStyle/>
          <a:p>
            <a:pPr algn="ctr"/>
            <a:r>
              <a:rPr lang="fr-FR" sz="2800" dirty="0"/>
              <a:t>CONCLUSION ET RECOMMANDATIONS</a:t>
            </a:r>
          </a:p>
        </p:txBody>
      </p:sp>
      <p:sp>
        <p:nvSpPr>
          <p:cNvPr id="6" name="Espace réservé du contenu 2">
            <a:extLst>
              <a:ext uri="{FF2B5EF4-FFF2-40B4-BE49-F238E27FC236}">
                <a16:creationId xmlns:a16="http://schemas.microsoft.com/office/drawing/2014/main" xmlns="" id="{224EE0DF-17DA-463B-BD7B-D97DBC77F380}"/>
              </a:ext>
            </a:extLst>
          </p:cNvPr>
          <p:cNvSpPr>
            <a:spLocks noGrp="1"/>
          </p:cNvSpPr>
          <p:nvPr>
            <p:ph idx="1"/>
          </p:nvPr>
        </p:nvSpPr>
        <p:spPr bwMode="auto">
          <a:xfrm>
            <a:off x="154546" y="1117476"/>
            <a:ext cx="11688017" cy="5680364"/>
          </a:xfrm>
          <a:prstGeom prst="rect">
            <a:avLst/>
          </a:prstGeom>
          <a:solidFill>
            <a:schemeClr val="tx1">
              <a:lumMod val="10000"/>
              <a:lumOff val="90000"/>
            </a:schemeClr>
          </a:solidFill>
          <a:ln w="9525">
            <a:noFill/>
            <a:miter lim="800000"/>
            <a:headEnd/>
            <a:tailEnd/>
          </a:ln>
          <a:effectLst/>
        </p:spPr>
        <p:txBody>
          <a:bodyPr>
            <a:noAutofit/>
          </a:bodyPr>
          <a:lstStyle/>
          <a:p>
            <a:pPr marR="0" lvl="0" algn="just" defTabSz="914400" eaLnBrk="1" fontAlgn="auto" latinLnBrk="0" hangingPunct="1">
              <a:spcBef>
                <a:spcPts val="0"/>
              </a:spcBef>
              <a:spcAft>
                <a:spcPts val="0"/>
              </a:spcAft>
              <a:buClrTx/>
              <a:buSzTx/>
              <a:buFont typeface="+mj-lt"/>
              <a:buAutoNum type="arabicPeriod"/>
              <a:tabLst/>
              <a:defRPr/>
            </a:pPr>
            <a:r>
              <a:rPr lang="fr-FR" sz="1800" b="0" noProof="0" dirty="0">
                <a:solidFill>
                  <a:sysClr val="windowText" lastClr="000000"/>
                </a:solidFill>
              </a:rPr>
              <a:t>A</a:t>
            </a:r>
            <a:r>
              <a:rPr kumimoji="0" lang="fr-FR" sz="1800" b="0" i="0" u="none" strike="noStrike" kern="0" cap="none" spc="0" normalizeH="0" baseline="0" noProof="0" dirty="0">
                <a:ln>
                  <a:noFill/>
                </a:ln>
                <a:solidFill>
                  <a:sysClr val="windowText" lastClr="000000"/>
                </a:solidFill>
                <a:effectLst/>
                <a:uLnTx/>
                <a:uFillTx/>
              </a:rPr>
              <a:t>méliorer le choix des réformes stratégiques et d’investissements structurants à retenir dans la MRSIS ; </a:t>
            </a:r>
          </a:p>
          <a:p>
            <a:pPr marR="0" lvl="0" algn="just" defTabSz="914400" eaLnBrk="1" fontAlgn="auto" latinLnBrk="0" hangingPunct="1">
              <a:spcBef>
                <a:spcPts val="0"/>
              </a:spcBef>
              <a:spcAft>
                <a:spcPts val="0"/>
              </a:spcAft>
              <a:buClrTx/>
              <a:buSzTx/>
              <a:buFont typeface="+mj-lt"/>
              <a:buAutoNum type="arabicPeriod"/>
              <a:tabLst/>
              <a:defRPr/>
            </a:pPr>
            <a:r>
              <a:rPr lang="fr-FR" sz="1800" b="0" noProof="0" dirty="0">
                <a:solidFill>
                  <a:sysClr val="windowText" lastClr="000000"/>
                </a:solidFill>
              </a:rPr>
              <a:t>r</a:t>
            </a:r>
            <a:r>
              <a:rPr kumimoji="0" lang="fr-FR" sz="1800" b="0" i="0" u="none" strike="noStrike" kern="0" cap="none" spc="0" normalizeH="0" baseline="0" noProof="0" dirty="0">
                <a:ln>
                  <a:noFill/>
                </a:ln>
                <a:solidFill>
                  <a:sysClr val="windowText" lastClr="000000"/>
                </a:solidFill>
                <a:effectLst/>
                <a:uLnTx/>
                <a:uFillTx/>
              </a:rPr>
              <a:t>endre disponible un guide de conduite des études préparatoires des projets à mettre en œuvre en mode PPP ;</a:t>
            </a:r>
          </a:p>
          <a:p>
            <a:pPr marR="0" lvl="0" algn="just" defTabSz="914400" eaLnBrk="1" fontAlgn="auto" latinLnBrk="0" hangingPunct="1">
              <a:spcBef>
                <a:spcPts val="0"/>
              </a:spcBef>
              <a:spcAft>
                <a:spcPts val="0"/>
              </a:spcAft>
              <a:buClrTx/>
              <a:buSzTx/>
              <a:buFont typeface="+mj-lt"/>
              <a:buAutoNum type="arabicPeriod"/>
              <a:tabLst/>
              <a:defRPr/>
            </a:pPr>
            <a:r>
              <a:rPr lang="fr-FR" sz="1800" b="0" noProof="0" dirty="0" smtClean="0">
                <a:solidFill>
                  <a:sysClr val="windowText" lastClr="000000"/>
                </a:solidFill>
              </a:rPr>
              <a:t>A</a:t>
            </a:r>
            <a:r>
              <a:rPr kumimoji="0" lang="fr-FR" sz="1800" b="0" i="0" u="none" strike="noStrike" kern="0" cap="none" spc="0" normalizeH="0" baseline="0" noProof="0" dirty="0" smtClean="0">
                <a:ln>
                  <a:noFill/>
                </a:ln>
                <a:solidFill>
                  <a:sysClr val="windowText" lastClr="000000"/>
                </a:solidFill>
                <a:effectLst/>
                <a:uLnTx/>
                <a:uFillTx/>
              </a:rPr>
              <a:t>ccélérer </a:t>
            </a:r>
            <a:r>
              <a:rPr kumimoji="0" lang="fr-FR" sz="1800" b="0" i="0" u="none" strike="noStrike" kern="0" cap="none" spc="0" normalizeH="0" baseline="0" noProof="0" dirty="0">
                <a:ln>
                  <a:noFill/>
                </a:ln>
                <a:solidFill>
                  <a:sysClr val="windowText" lastClr="000000"/>
                </a:solidFill>
                <a:effectLst/>
                <a:uLnTx/>
                <a:uFillTx/>
              </a:rPr>
              <a:t>la réalisation des études des projets d’investissements prioritaires ;</a:t>
            </a:r>
          </a:p>
          <a:p>
            <a:pPr marL="514350" marR="0" lvl="0" indent="-514350" algn="just" defTabSz="914400" eaLnBrk="1" fontAlgn="auto" latinLnBrk="0" hangingPunct="1">
              <a:spcBef>
                <a:spcPts val="0"/>
              </a:spcBef>
              <a:spcAft>
                <a:spcPts val="0"/>
              </a:spcAft>
              <a:buClrTx/>
              <a:buSzTx/>
              <a:buFont typeface="+mj-lt"/>
              <a:buAutoNum type="arabicPeriod"/>
              <a:tabLst/>
              <a:defRPr/>
            </a:pPr>
            <a:endParaRPr kumimoji="0" lang="fr-FR" sz="1800" b="0" i="0" u="none" strike="noStrike" kern="0" cap="none" spc="0" normalizeH="0" baseline="0" noProof="0" dirty="0">
              <a:ln>
                <a:noFill/>
              </a:ln>
              <a:solidFill>
                <a:sysClr val="windowText" lastClr="000000"/>
              </a:solidFill>
              <a:effectLst/>
              <a:uLnTx/>
              <a:uFillTx/>
            </a:endParaRPr>
          </a:p>
          <a:p>
            <a:pPr marR="0" lvl="0" algn="just" defTabSz="914400" eaLnBrk="1" fontAlgn="auto" latinLnBrk="0" hangingPunct="1">
              <a:spcBef>
                <a:spcPts val="0"/>
              </a:spcBef>
              <a:spcAft>
                <a:spcPts val="0"/>
              </a:spcAft>
              <a:buClrTx/>
              <a:buSzTx/>
              <a:buFont typeface="+mj-lt"/>
              <a:buAutoNum type="arabicPeriod"/>
              <a:tabLst/>
              <a:defRPr/>
            </a:pPr>
            <a:r>
              <a:rPr lang="fr-FR" sz="1800" b="0" noProof="0" dirty="0">
                <a:solidFill>
                  <a:sysClr val="windowText" lastClr="000000"/>
                </a:solidFill>
              </a:rPr>
              <a:t>R</a:t>
            </a:r>
            <a:r>
              <a:rPr kumimoji="0" lang="fr-FR" sz="1800" b="0" i="0" u="none" strike="noStrike" kern="0" cap="none" spc="0" normalizeH="0" baseline="0" noProof="0" dirty="0" smtClean="0">
                <a:ln>
                  <a:noFill/>
                </a:ln>
                <a:solidFill>
                  <a:sysClr val="windowText" lastClr="000000"/>
                </a:solidFill>
                <a:effectLst/>
                <a:uLnTx/>
                <a:uFillTx/>
              </a:rPr>
              <a:t>enforcer </a:t>
            </a:r>
            <a:r>
              <a:rPr kumimoji="0" lang="fr-FR" sz="1800" b="0" i="0" u="none" strike="noStrike" kern="0" cap="none" spc="0" normalizeH="0" baseline="0" noProof="0" dirty="0">
                <a:ln>
                  <a:noFill/>
                </a:ln>
                <a:solidFill>
                  <a:sysClr val="windowText" lastClr="000000"/>
                </a:solidFill>
                <a:effectLst/>
                <a:uLnTx/>
                <a:uFillTx/>
              </a:rPr>
              <a:t>les capacités des acteurs sur les outils de suivi et d’évaluation du PNDES et des politiques sectorielles</a:t>
            </a:r>
          </a:p>
          <a:p>
            <a:pPr marR="0" lvl="0" algn="just" defTabSz="914400" eaLnBrk="1" fontAlgn="auto" latinLnBrk="0" hangingPunct="1">
              <a:lnSpc>
                <a:spcPct val="150000"/>
              </a:lnSpc>
              <a:spcBef>
                <a:spcPts val="0"/>
              </a:spcBef>
              <a:spcAft>
                <a:spcPts val="0"/>
              </a:spcAft>
              <a:buClrTx/>
              <a:buSzTx/>
              <a:buFont typeface="+mj-lt"/>
              <a:buAutoNum type="arabicPeriod"/>
              <a:tabLst/>
              <a:defRPr/>
            </a:pPr>
            <a:r>
              <a:rPr lang="fr-FR" sz="1800" b="0" noProof="0" dirty="0" smtClean="0">
                <a:solidFill>
                  <a:sysClr val="windowText" lastClr="000000"/>
                </a:solidFill>
              </a:rPr>
              <a:t>M</a:t>
            </a:r>
            <a:r>
              <a:rPr kumimoji="0" lang="fr-FR" sz="1800" b="0" i="0" u="none" strike="noStrike" kern="0" cap="none" spc="0" normalizeH="0" baseline="0" noProof="0" dirty="0" smtClean="0">
                <a:ln>
                  <a:noFill/>
                </a:ln>
                <a:solidFill>
                  <a:sysClr val="windowText" lastClr="000000"/>
                </a:solidFill>
                <a:effectLst/>
                <a:uLnTx/>
                <a:uFillTx/>
              </a:rPr>
              <a:t>ettre </a:t>
            </a:r>
            <a:r>
              <a:rPr kumimoji="0" lang="fr-FR" sz="1800" b="0" i="0" u="none" strike="noStrike" kern="0" cap="none" spc="0" normalizeH="0" baseline="0" noProof="0" dirty="0">
                <a:ln>
                  <a:noFill/>
                </a:ln>
                <a:solidFill>
                  <a:sysClr val="windowText" lastClr="000000"/>
                </a:solidFill>
                <a:effectLst/>
                <a:uLnTx/>
                <a:uFillTx/>
              </a:rPr>
              <a:t>à la disposition des secrétariats techniques des CSD&amp;CRD et du SP/PNDES des ressources financières pour assurer leur fonctionnement adéquat ;</a:t>
            </a:r>
          </a:p>
          <a:p>
            <a:pPr lvl="0" algn="just" fontAlgn="auto">
              <a:lnSpc>
                <a:spcPct val="150000"/>
              </a:lnSpc>
              <a:spcBef>
                <a:spcPts val="0"/>
              </a:spcBef>
              <a:spcAft>
                <a:spcPts val="0"/>
              </a:spcAft>
              <a:buSzTx/>
              <a:buFont typeface="+mj-lt"/>
              <a:buAutoNum type="arabicPeriod"/>
              <a:defRPr/>
            </a:pPr>
            <a:r>
              <a:rPr lang="fr-FR" sz="1800" b="0" dirty="0">
                <a:solidFill>
                  <a:sysClr val="windowText" lastClr="000000"/>
                </a:solidFill>
              </a:rPr>
              <a:t>Accélérer la mise en œuvre des projets de développement de l’EFTP en vue de soutenir le développement des capacités des entreprises et inverser la tendance baissière de la Proportion des effectifs de l'EFTP ;</a:t>
            </a:r>
          </a:p>
          <a:p>
            <a:pPr marL="514350" lvl="0" indent="-514350" algn="just" fontAlgn="auto">
              <a:spcBef>
                <a:spcPts val="0"/>
              </a:spcBef>
              <a:spcAft>
                <a:spcPts val="0"/>
              </a:spcAft>
              <a:buSzTx/>
              <a:buFont typeface="+mj-lt"/>
              <a:buAutoNum type="arabicPeriod"/>
              <a:defRPr/>
            </a:pPr>
            <a:endParaRPr lang="fr-FR" sz="1800" b="0" dirty="0">
              <a:solidFill>
                <a:sysClr val="windowText" lastClr="000000"/>
              </a:solidFill>
            </a:endParaRPr>
          </a:p>
          <a:p>
            <a:pPr lvl="0" algn="just" fontAlgn="auto">
              <a:spcBef>
                <a:spcPts val="0"/>
              </a:spcBef>
              <a:spcAft>
                <a:spcPts val="0"/>
              </a:spcAft>
              <a:buSzTx/>
              <a:buFont typeface="+mj-lt"/>
              <a:buAutoNum type="arabicPeriod"/>
              <a:defRPr/>
            </a:pPr>
            <a:r>
              <a:rPr lang="fr-FR" sz="1800" b="0" dirty="0">
                <a:solidFill>
                  <a:sysClr val="windowText" lastClr="000000"/>
                </a:solidFill>
              </a:rPr>
              <a:t>Réviser le Plan de réponse et de soutien aux populations vulnérables à l’insécurité alimentaire et à la malnutrition (PRSPV) en vue de pallier l’insécurité alimentaire née du déficit céréalier de la campagne 2017-2018 ; </a:t>
            </a:r>
          </a:p>
          <a:p>
            <a:pPr marL="514350" lvl="0" indent="-514350" algn="just" fontAlgn="auto">
              <a:spcBef>
                <a:spcPts val="0"/>
              </a:spcBef>
              <a:spcAft>
                <a:spcPts val="0"/>
              </a:spcAft>
              <a:buSzTx/>
              <a:buFont typeface="+mj-lt"/>
              <a:buAutoNum type="arabicPeriod"/>
              <a:defRPr/>
            </a:pPr>
            <a:endParaRPr lang="fr-FR" sz="1800" b="0" dirty="0">
              <a:solidFill>
                <a:sysClr val="windowText" lastClr="000000"/>
              </a:solidFill>
            </a:endParaRPr>
          </a:p>
          <a:p>
            <a:pPr lvl="0" algn="just" fontAlgn="auto">
              <a:spcBef>
                <a:spcPts val="0"/>
              </a:spcBef>
              <a:spcAft>
                <a:spcPts val="0"/>
              </a:spcAft>
              <a:buSzTx/>
              <a:buFont typeface="+mj-lt"/>
              <a:buAutoNum type="arabicPeriod"/>
              <a:defRPr/>
            </a:pPr>
            <a:r>
              <a:rPr lang="fr-FR" sz="1800" b="0" dirty="0">
                <a:solidFill>
                  <a:sysClr val="windowText" lastClr="000000"/>
                </a:solidFill>
              </a:rPr>
              <a:t>Revoir l’approche de promotion de l’assainissement domestique afin d’accélérer le rythme de réalisation des infrastructures associées.</a:t>
            </a:r>
          </a:p>
          <a:p>
            <a:pPr marL="514350" marR="0" lvl="0" indent="-514350" algn="just" defTabSz="914400" eaLnBrk="1" fontAlgn="auto" latinLnBrk="0" hangingPunct="1">
              <a:spcBef>
                <a:spcPts val="0"/>
              </a:spcBef>
              <a:spcAft>
                <a:spcPts val="0"/>
              </a:spcAft>
              <a:buClrTx/>
              <a:buSzTx/>
              <a:buFont typeface="+mj-lt"/>
              <a:buAutoNum type="arabicPeriod"/>
              <a:tabLst/>
              <a:defRPr/>
            </a:pPr>
            <a:endParaRPr kumimoji="0" lang="fr-FR" sz="18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4055313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1000"/>
                                        <p:tgtEl>
                                          <p:spTgt spid="6">
                                            <p:txEl>
                                              <p:pRg st="1" end="1"/>
                                            </p:txEl>
                                          </p:spTgt>
                                        </p:tgtEl>
                                      </p:cBhvr>
                                    </p:animEffect>
                                    <p:anim calcmode="lin" valueType="num">
                                      <p:cBhvr>
                                        <p:cTn id="13"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6">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1000"/>
                                        <p:tgtEl>
                                          <p:spTgt spid="6">
                                            <p:txEl>
                                              <p:pRg st="2" end="2"/>
                                            </p:txEl>
                                          </p:spTgt>
                                        </p:tgtEl>
                                      </p:cBhvr>
                                    </p:animEffect>
                                    <p:anim calcmode="lin" valueType="num">
                                      <p:cBhvr>
                                        <p:cTn id="18"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6">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6">
                                            <p:txEl>
                                              <p:pRg st="4" end="4"/>
                                            </p:txEl>
                                          </p:spTgt>
                                        </p:tgtEl>
                                        <p:attrNameLst>
                                          <p:attrName>style.visibility</p:attrName>
                                        </p:attrNameLst>
                                      </p:cBhvr>
                                      <p:to>
                                        <p:strVal val="visible"/>
                                      </p:to>
                                    </p:set>
                                    <p:animEffect transition="in" filter="fade">
                                      <p:cBhvr>
                                        <p:cTn id="22" dur="1000"/>
                                        <p:tgtEl>
                                          <p:spTgt spid="6">
                                            <p:txEl>
                                              <p:pRg st="4" end="4"/>
                                            </p:txEl>
                                          </p:spTgt>
                                        </p:tgtEl>
                                      </p:cBhvr>
                                    </p:animEffect>
                                    <p:anim calcmode="lin" valueType="num">
                                      <p:cBhvr>
                                        <p:cTn id="23"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24" dur="1000" fill="hold"/>
                                        <p:tgtEl>
                                          <p:spTgt spid="6">
                                            <p:txEl>
                                              <p:pRg st="4" end="4"/>
                                            </p:txEl>
                                          </p:spTgt>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animEffect transition="in" filter="fade">
                                      <p:cBhvr>
                                        <p:cTn id="27" dur="1000"/>
                                        <p:tgtEl>
                                          <p:spTgt spid="6">
                                            <p:txEl>
                                              <p:pRg st="5" end="5"/>
                                            </p:txEl>
                                          </p:spTgt>
                                        </p:tgtEl>
                                      </p:cBhvr>
                                    </p:animEffect>
                                    <p:anim calcmode="lin" valueType="num">
                                      <p:cBhvr>
                                        <p:cTn id="28" dur="1000" fill="hold"/>
                                        <p:tgtEl>
                                          <p:spTgt spid="6">
                                            <p:txEl>
                                              <p:pRg st="5" end="5"/>
                                            </p:txEl>
                                          </p:spTgt>
                                        </p:tgtEl>
                                        <p:attrNameLst>
                                          <p:attrName>ppt_x</p:attrName>
                                        </p:attrNameLst>
                                      </p:cBhvr>
                                      <p:tavLst>
                                        <p:tav tm="0">
                                          <p:val>
                                            <p:strVal val="#ppt_x"/>
                                          </p:val>
                                        </p:tav>
                                        <p:tav tm="100000">
                                          <p:val>
                                            <p:strVal val="#ppt_x"/>
                                          </p:val>
                                        </p:tav>
                                      </p:tavLst>
                                    </p:anim>
                                    <p:anim calcmode="lin" valueType="num">
                                      <p:cBhvr>
                                        <p:cTn id="29" dur="1000" fill="hold"/>
                                        <p:tgtEl>
                                          <p:spTgt spid="6">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6">
                                            <p:txEl>
                                              <p:pRg st="6" end="6"/>
                                            </p:txEl>
                                          </p:spTgt>
                                        </p:tgtEl>
                                        <p:attrNameLst>
                                          <p:attrName>style.visibility</p:attrName>
                                        </p:attrNameLst>
                                      </p:cBhvr>
                                      <p:to>
                                        <p:strVal val="visible"/>
                                      </p:to>
                                    </p:set>
                                    <p:animEffect transition="in" filter="fade">
                                      <p:cBhvr>
                                        <p:cTn id="34" dur="1000"/>
                                        <p:tgtEl>
                                          <p:spTgt spid="6">
                                            <p:txEl>
                                              <p:pRg st="6" end="6"/>
                                            </p:txEl>
                                          </p:spTgt>
                                        </p:tgtEl>
                                      </p:cBhvr>
                                    </p:animEffect>
                                    <p:anim calcmode="lin" valueType="num">
                                      <p:cBhvr>
                                        <p:cTn id="35" dur="1000" fill="hold"/>
                                        <p:tgtEl>
                                          <p:spTgt spid="6">
                                            <p:txEl>
                                              <p:pRg st="6" end="6"/>
                                            </p:txEl>
                                          </p:spTgt>
                                        </p:tgtEl>
                                        <p:attrNameLst>
                                          <p:attrName>ppt_x</p:attrName>
                                        </p:attrNameLst>
                                      </p:cBhvr>
                                      <p:tavLst>
                                        <p:tav tm="0">
                                          <p:val>
                                            <p:strVal val="#ppt_x"/>
                                          </p:val>
                                        </p:tav>
                                        <p:tav tm="100000">
                                          <p:val>
                                            <p:strVal val="#ppt_x"/>
                                          </p:val>
                                        </p:tav>
                                      </p:tavLst>
                                    </p:anim>
                                    <p:anim calcmode="lin" valueType="num">
                                      <p:cBhvr>
                                        <p:cTn id="36" dur="1000" fill="hold"/>
                                        <p:tgtEl>
                                          <p:spTgt spid="6">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6">
                                            <p:txEl>
                                              <p:pRg st="8" end="8"/>
                                            </p:txEl>
                                          </p:spTgt>
                                        </p:tgtEl>
                                        <p:attrNameLst>
                                          <p:attrName>style.visibility</p:attrName>
                                        </p:attrNameLst>
                                      </p:cBhvr>
                                      <p:to>
                                        <p:strVal val="visible"/>
                                      </p:to>
                                    </p:set>
                                    <p:animEffect transition="in" filter="fade">
                                      <p:cBhvr>
                                        <p:cTn id="41" dur="1000"/>
                                        <p:tgtEl>
                                          <p:spTgt spid="6">
                                            <p:txEl>
                                              <p:pRg st="8" end="8"/>
                                            </p:txEl>
                                          </p:spTgt>
                                        </p:tgtEl>
                                      </p:cBhvr>
                                    </p:animEffect>
                                    <p:anim calcmode="lin" valueType="num">
                                      <p:cBhvr>
                                        <p:cTn id="42" dur="1000" fill="hold"/>
                                        <p:tgtEl>
                                          <p:spTgt spid="6">
                                            <p:txEl>
                                              <p:pRg st="8" end="8"/>
                                            </p:txEl>
                                          </p:spTgt>
                                        </p:tgtEl>
                                        <p:attrNameLst>
                                          <p:attrName>ppt_x</p:attrName>
                                        </p:attrNameLst>
                                      </p:cBhvr>
                                      <p:tavLst>
                                        <p:tav tm="0">
                                          <p:val>
                                            <p:strVal val="#ppt_x"/>
                                          </p:val>
                                        </p:tav>
                                        <p:tav tm="100000">
                                          <p:val>
                                            <p:strVal val="#ppt_x"/>
                                          </p:val>
                                        </p:tav>
                                      </p:tavLst>
                                    </p:anim>
                                    <p:anim calcmode="lin" valueType="num">
                                      <p:cBhvr>
                                        <p:cTn id="43" dur="1000" fill="hold"/>
                                        <p:tgtEl>
                                          <p:spTgt spid="6">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6">
                                            <p:txEl>
                                              <p:pRg st="10" end="10"/>
                                            </p:txEl>
                                          </p:spTgt>
                                        </p:tgtEl>
                                        <p:attrNameLst>
                                          <p:attrName>style.visibility</p:attrName>
                                        </p:attrNameLst>
                                      </p:cBhvr>
                                      <p:to>
                                        <p:strVal val="visible"/>
                                      </p:to>
                                    </p:set>
                                    <p:animEffect transition="in" filter="fade">
                                      <p:cBhvr>
                                        <p:cTn id="48" dur="1000"/>
                                        <p:tgtEl>
                                          <p:spTgt spid="6">
                                            <p:txEl>
                                              <p:pRg st="10" end="10"/>
                                            </p:txEl>
                                          </p:spTgt>
                                        </p:tgtEl>
                                      </p:cBhvr>
                                    </p:animEffect>
                                    <p:anim calcmode="lin" valueType="num">
                                      <p:cBhvr>
                                        <p:cTn id="49" dur="1000" fill="hold"/>
                                        <p:tgtEl>
                                          <p:spTgt spid="6">
                                            <p:txEl>
                                              <p:pRg st="10" end="10"/>
                                            </p:txEl>
                                          </p:spTgt>
                                        </p:tgtEl>
                                        <p:attrNameLst>
                                          <p:attrName>ppt_x</p:attrName>
                                        </p:attrNameLst>
                                      </p:cBhvr>
                                      <p:tavLst>
                                        <p:tav tm="0">
                                          <p:val>
                                            <p:strVal val="#ppt_x"/>
                                          </p:val>
                                        </p:tav>
                                        <p:tav tm="100000">
                                          <p:val>
                                            <p:strVal val="#ppt_x"/>
                                          </p:val>
                                        </p:tav>
                                      </p:tavLst>
                                    </p:anim>
                                    <p:anim calcmode="lin" valueType="num">
                                      <p:cBhvr>
                                        <p:cTn id="50" dur="1000" fill="hold"/>
                                        <p:tgtEl>
                                          <p:spTgt spid="6">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xmlns="" id="{8AEC6B20-C119-4500-A38F-AE4177BD19F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455031" cy="7055391"/>
          </a:xfrm>
          <a:prstGeom prst="rect">
            <a:avLst/>
          </a:prstGeom>
        </p:spPr>
      </p:pic>
      <p:sp>
        <p:nvSpPr>
          <p:cNvPr id="6" name="Rectangle 41">
            <a:extLst>
              <a:ext uri="{FF2B5EF4-FFF2-40B4-BE49-F238E27FC236}">
                <a16:creationId xmlns:a16="http://schemas.microsoft.com/office/drawing/2014/main" xmlns="" id="{B7061C70-ABC3-448D-9CEB-DDB573FA306D}"/>
              </a:ext>
            </a:extLst>
          </p:cNvPr>
          <p:cNvSpPr>
            <a:spLocks noGrp="1" noChangeArrowheads="1"/>
          </p:cNvSpPr>
          <p:nvPr>
            <p:ph type="ctrTitle"/>
          </p:nvPr>
        </p:nvSpPr>
        <p:spPr>
          <a:xfrm>
            <a:off x="921337" y="2475890"/>
            <a:ext cx="11031456" cy="1181100"/>
          </a:xfrm>
          <a:noFill/>
          <a:effectLst>
            <a:outerShdw dist="17961" dir="2700000" algn="ctr" rotWithShape="0">
              <a:srgbClr val="F8F8F8">
                <a:alpha val="50000"/>
              </a:srgbClr>
            </a:outerShdw>
          </a:effectLst>
        </p:spPr>
        <p:txBody>
          <a:bodyPr/>
          <a:lstStyle/>
          <a:p>
            <a:r>
              <a:rPr lang="fr-FR" sz="4000" dirty="0">
                <a:solidFill>
                  <a:schemeClr val="bg1"/>
                </a:solidFill>
                <a:effectLst>
                  <a:outerShdw blurRad="38100" dist="38100" dir="2700000" algn="tl">
                    <a:srgbClr val="000000">
                      <a:alpha val="43137"/>
                    </a:srgbClr>
                  </a:outerShdw>
                </a:effectLst>
              </a:rPr>
              <a:t/>
            </a:r>
            <a:br>
              <a:rPr lang="fr-FR" sz="4000" dirty="0">
                <a:solidFill>
                  <a:schemeClr val="bg1"/>
                </a:solidFill>
                <a:effectLst>
                  <a:outerShdw blurRad="38100" dist="38100" dir="2700000" algn="tl">
                    <a:srgbClr val="000000">
                      <a:alpha val="43137"/>
                    </a:srgbClr>
                  </a:outerShdw>
                </a:effectLst>
              </a:rPr>
            </a:br>
            <a:r>
              <a:rPr lang="fr-FR" sz="4000" dirty="0">
                <a:solidFill>
                  <a:schemeClr val="bg1"/>
                </a:solidFill>
                <a:effectLst>
                  <a:outerShdw blurRad="38100" dist="38100" dir="2700000" algn="tl">
                    <a:srgbClr val="000000">
                      <a:alpha val="43137"/>
                    </a:srgbClr>
                  </a:outerShdw>
                </a:effectLst>
              </a:rPr>
              <a:t>MERCI DE VOTRE ATTENTION</a:t>
            </a:r>
          </a:p>
        </p:txBody>
      </p:sp>
    </p:spTree>
    <p:extLst>
      <p:ext uri="{BB962C8B-B14F-4D97-AF65-F5344CB8AC3E}">
        <p14:creationId xmlns:p14="http://schemas.microsoft.com/office/powerpoint/2010/main" val="1682351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xmlns="" id="{05DA4906-3797-41D8-839C-A362A0188E8E}"/>
              </a:ext>
            </a:extLst>
          </p:cNvPr>
          <p:cNvSpPr/>
          <p:nvPr/>
        </p:nvSpPr>
        <p:spPr>
          <a:xfrm>
            <a:off x="1098007" y="-166323"/>
            <a:ext cx="9205239" cy="11987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r>
              <a:rPr lang="fr-FR" sz="3200" dirty="0">
                <a:solidFill>
                  <a:schemeClr val="accent2">
                    <a:lumMod val="75000"/>
                  </a:schemeClr>
                </a:solidFill>
                <a:latin typeface="+mj-lt"/>
                <a:ea typeface="+mj-ea"/>
                <a:cs typeface="+mj-cs"/>
              </a:rPr>
              <a:t>INTRODUCTION</a:t>
            </a:r>
            <a:endParaRPr lang="fr-FR" sz="2800" dirty="0">
              <a:solidFill>
                <a:schemeClr val="accent2">
                  <a:lumMod val="75000"/>
                </a:schemeClr>
              </a:solidFill>
              <a:latin typeface="+mj-lt"/>
              <a:ea typeface="+mj-ea"/>
              <a:cs typeface="+mj-cs"/>
            </a:endParaRPr>
          </a:p>
        </p:txBody>
      </p:sp>
      <p:sp>
        <p:nvSpPr>
          <p:cNvPr id="11" name="Rectangle 10">
            <a:extLst>
              <a:ext uri="{FF2B5EF4-FFF2-40B4-BE49-F238E27FC236}">
                <a16:creationId xmlns:a16="http://schemas.microsoft.com/office/drawing/2014/main" xmlns="" id="{09E4A8FC-DBCC-41FA-8FFB-C83B815CF3C4}"/>
              </a:ext>
            </a:extLst>
          </p:cNvPr>
          <p:cNvSpPr/>
          <p:nvPr/>
        </p:nvSpPr>
        <p:spPr>
          <a:xfrm>
            <a:off x="779110" y="1516040"/>
            <a:ext cx="6421790" cy="954107"/>
          </a:xfrm>
          <a:prstGeom prst="rect">
            <a:avLst/>
          </a:prstGeom>
          <a:solidFill>
            <a:schemeClr val="accent1">
              <a:lumMod val="20000"/>
              <a:lumOff val="80000"/>
            </a:schemeClr>
          </a:solidFill>
        </p:spPr>
        <p:txBody>
          <a:bodyPr wrap="square">
            <a:spAutoFit/>
          </a:bodyPr>
          <a:lstStyle/>
          <a:p>
            <a:pPr algn="l"/>
            <a:r>
              <a:rPr lang="fr-FR" sz="2800" b="0" dirty="0">
                <a:latin typeface="+mn-lt"/>
              </a:rPr>
              <a:t>Un contexte national 2017 particulièrement difficile</a:t>
            </a:r>
          </a:p>
        </p:txBody>
      </p:sp>
      <p:sp>
        <p:nvSpPr>
          <p:cNvPr id="15" name="Rectangle 14">
            <a:extLst>
              <a:ext uri="{FF2B5EF4-FFF2-40B4-BE49-F238E27FC236}">
                <a16:creationId xmlns:a16="http://schemas.microsoft.com/office/drawing/2014/main" xmlns="" id="{13CB6B81-3638-4EE6-B2AC-A253252DC992}"/>
              </a:ext>
            </a:extLst>
          </p:cNvPr>
          <p:cNvSpPr/>
          <p:nvPr/>
        </p:nvSpPr>
        <p:spPr>
          <a:xfrm>
            <a:off x="2576556" y="2867864"/>
            <a:ext cx="7215144" cy="1384995"/>
          </a:xfrm>
          <a:prstGeom prst="rect">
            <a:avLst/>
          </a:prstGeom>
          <a:solidFill>
            <a:schemeClr val="accent1">
              <a:lumMod val="20000"/>
              <a:lumOff val="80000"/>
            </a:schemeClr>
          </a:solidFill>
        </p:spPr>
        <p:txBody>
          <a:bodyPr wrap="square">
            <a:spAutoFit/>
          </a:bodyPr>
          <a:lstStyle/>
          <a:p>
            <a:pPr algn="l"/>
            <a:r>
              <a:rPr lang="fr-FR" sz="2800" b="0" dirty="0">
                <a:latin typeface="+mn-lt"/>
              </a:rPr>
              <a:t>Des revendications salariales d’ampleur inédite et la poursuite des attaques terroristes </a:t>
            </a:r>
          </a:p>
        </p:txBody>
      </p:sp>
      <p:sp>
        <p:nvSpPr>
          <p:cNvPr id="16" name="Rectangle 27">
            <a:extLst>
              <a:ext uri="{FF2B5EF4-FFF2-40B4-BE49-F238E27FC236}">
                <a16:creationId xmlns:a16="http://schemas.microsoft.com/office/drawing/2014/main" xmlns="" id="{14E4A44A-E4DD-4E99-89F8-20A28704DBC5}"/>
              </a:ext>
            </a:extLst>
          </p:cNvPr>
          <p:cNvSpPr>
            <a:spLocks noChangeArrowheads="1"/>
          </p:cNvSpPr>
          <p:nvPr/>
        </p:nvSpPr>
        <p:spPr bwMode="black">
          <a:xfrm>
            <a:off x="3837605" y="4764876"/>
            <a:ext cx="6928502" cy="1514261"/>
          </a:xfrm>
          <a:prstGeom prst="rect">
            <a:avLst/>
          </a:prstGeom>
          <a:solidFill>
            <a:srgbClr val="FFC000"/>
          </a:solidFill>
          <a:ln w="9525">
            <a:noFill/>
            <a:miter lim="800000"/>
            <a:headEnd/>
            <a:tailEnd/>
          </a:ln>
          <a:effectLst/>
        </p:spPr>
        <p:txBody>
          <a:bodyPr wrap="square">
            <a:spAutoFit/>
          </a:bodyPr>
          <a:lstStyle/>
          <a:p>
            <a:pPr algn="l" eaLnBrk="0" hangingPunct="0">
              <a:lnSpc>
                <a:spcPct val="110000"/>
              </a:lnSpc>
            </a:pPr>
            <a:r>
              <a:rPr lang="fr-FR" sz="2800" b="0" dirty="0">
                <a:latin typeface="+mn-lt"/>
                <a:cs typeface="Arial" pitchFamily="34" charset="0"/>
              </a:rPr>
              <a:t>Occasionnant des réaménagements budgétaires.</a:t>
            </a:r>
          </a:p>
          <a:p>
            <a:pPr algn="l" eaLnBrk="0" hangingPunct="0">
              <a:lnSpc>
                <a:spcPct val="110000"/>
              </a:lnSpc>
            </a:pPr>
            <a:r>
              <a:rPr lang="fr-FR" sz="2800" b="0" dirty="0">
                <a:latin typeface="+mn-lt"/>
                <a:cs typeface="Arial" pitchFamily="34" charset="0"/>
              </a:rPr>
              <a:t> Malgré tout, des résultats encourageants</a:t>
            </a:r>
          </a:p>
        </p:txBody>
      </p:sp>
    </p:spTree>
    <p:extLst>
      <p:ext uri="{BB962C8B-B14F-4D97-AF65-F5344CB8AC3E}">
        <p14:creationId xmlns:p14="http://schemas.microsoft.com/office/powerpoint/2010/main" val="37533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animEffect transition="in" filter="fade">
                                      <p:cBhvr>
                                        <p:cTn id="9" dur="500"/>
                                        <p:tgtEl>
                                          <p:spTgt spid="11"/>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15"/>
                                        </p:tgtEl>
                                        <p:attrNameLst>
                                          <p:attrName>style.visibility</p:attrName>
                                        </p:attrNameLst>
                                      </p:cBhvr>
                                      <p:to>
                                        <p:strVal val="visible"/>
                                      </p:to>
                                    </p:set>
                                    <p:anim calcmode="lin" valueType="num">
                                      <p:cBhvr>
                                        <p:cTn id="14" dur="500" fill="hold"/>
                                        <p:tgtEl>
                                          <p:spTgt spid="15"/>
                                        </p:tgtEl>
                                        <p:attrNameLst>
                                          <p:attrName>ppt_w</p:attrName>
                                        </p:attrNameLst>
                                      </p:cBhvr>
                                      <p:tavLst>
                                        <p:tav tm="0">
                                          <p:val>
                                            <p:fltVal val="0"/>
                                          </p:val>
                                        </p:tav>
                                        <p:tav tm="100000">
                                          <p:val>
                                            <p:strVal val="#ppt_w"/>
                                          </p:val>
                                        </p:tav>
                                      </p:tavLst>
                                    </p:anim>
                                    <p:anim calcmode="lin" valueType="num">
                                      <p:cBhvr>
                                        <p:cTn id="15" dur="500" fill="hold"/>
                                        <p:tgtEl>
                                          <p:spTgt spid="15"/>
                                        </p:tgtEl>
                                        <p:attrNameLst>
                                          <p:attrName>ppt_h</p:attrName>
                                        </p:attrNameLst>
                                      </p:cBhvr>
                                      <p:tavLst>
                                        <p:tav tm="0">
                                          <p:val>
                                            <p:fltVal val="0"/>
                                          </p:val>
                                        </p:tav>
                                        <p:tav tm="100000">
                                          <p:val>
                                            <p:strVal val="#ppt_h"/>
                                          </p:val>
                                        </p:tav>
                                      </p:tavLst>
                                    </p:anim>
                                    <p:animEffect transition="in" filter="fade">
                                      <p:cBhvr>
                                        <p:cTn id="16" dur="500"/>
                                        <p:tgtEl>
                                          <p:spTgt spid="15"/>
                                        </p:tgtEl>
                                      </p:cBhvr>
                                    </p:animEffect>
                                  </p:childTnLst>
                                </p:cTn>
                              </p:par>
                            </p:childTnLst>
                          </p:cTn>
                        </p:par>
                      </p:childTnLst>
                    </p:cTn>
                  </p:par>
                  <p:par>
                    <p:cTn id="17" fill="hold">
                      <p:stCondLst>
                        <p:cond delay="indefinite"/>
                      </p:stCondLst>
                      <p:childTnLst>
                        <p:par>
                          <p:cTn id="18" fill="hold">
                            <p:stCondLst>
                              <p:cond delay="0"/>
                            </p:stCondLst>
                            <p:childTnLst>
                              <p:par>
                                <p:cTn id="19" presetID="23" presetClass="entr" presetSubtype="16" fill="hold" grpId="0" nodeType="clickEffect">
                                  <p:stCondLst>
                                    <p:cond delay="0"/>
                                  </p:stCondLst>
                                  <p:childTnLst>
                                    <p:set>
                                      <p:cBhvr>
                                        <p:cTn id="20" dur="1" fill="hold">
                                          <p:stCondLst>
                                            <p:cond delay="0"/>
                                          </p:stCondLst>
                                        </p:cTn>
                                        <p:tgtEl>
                                          <p:spTgt spid="16"/>
                                        </p:tgtEl>
                                        <p:attrNameLst>
                                          <p:attrName>style.visibility</p:attrName>
                                        </p:attrNameLst>
                                      </p:cBhvr>
                                      <p:to>
                                        <p:strVal val="visible"/>
                                      </p:to>
                                    </p:set>
                                    <p:anim calcmode="lin" valueType="num">
                                      <p:cBhvr>
                                        <p:cTn id="21" dur="500" fill="hold"/>
                                        <p:tgtEl>
                                          <p:spTgt spid="16"/>
                                        </p:tgtEl>
                                        <p:attrNameLst>
                                          <p:attrName>ppt_w</p:attrName>
                                        </p:attrNameLst>
                                      </p:cBhvr>
                                      <p:tavLst>
                                        <p:tav tm="0">
                                          <p:val>
                                            <p:fltVal val="0"/>
                                          </p:val>
                                        </p:tav>
                                        <p:tav tm="100000">
                                          <p:val>
                                            <p:strVal val="#ppt_w"/>
                                          </p:val>
                                        </p:tav>
                                      </p:tavLst>
                                    </p:anim>
                                    <p:anim calcmode="lin" valueType="num">
                                      <p:cBhvr>
                                        <p:cTn id="22" dur="500" fill="hold"/>
                                        <p:tgtEl>
                                          <p:spTgt spid="16"/>
                                        </p:tgtEl>
                                        <p:attrNameLst>
                                          <p:attrName>ppt_h</p:attrName>
                                        </p:attrNameLst>
                                      </p:cBhvr>
                                      <p:tavLst>
                                        <p:tav tm="0">
                                          <p:val>
                                            <p:fltVal val="0"/>
                                          </p:val>
                                        </p:tav>
                                        <p:tav tm="100000">
                                          <p:val>
                                            <p:strVal val="#ppt_h"/>
                                          </p:val>
                                        </p:tav>
                                      </p:tavLst>
                                    </p:anim>
                                  </p:childTnLst>
                                </p:cTn>
                              </p:par>
                              <p:par>
                                <p:cTn id="23" presetID="6" presetClass="emph" presetSubtype="0" fill="hold" grpId="1" nodeType="withEffect">
                                  <p:stCondLst>
                                    <p:cond delay="0"/>
                                  </p:stCondLst>
                                  <p:childTnLst>
                                    <p:animScale>
                                      <p:cBhvr>
                                        <p:cTn id="24" dur="2000" fill="hold"/>
                                        <p:tgtEl>
                                          <p:spTgt spid="16"/>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5" grpId="0" animBg="1"/>
      <p:bldP spid="16" grpId="0" animBg="1"/>
      <p:bldP spid="16"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2324100" y="171450"/>
            <a:ext cx="8934450" cy="4762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457200" indent="-457200">
              <a:buAutoNum type="arabicPeriod"/>
            </a:pPr>
            <a:r>
              <a:rPr lang="fr-FR" altLang="fr-FR" sz="3200" dirty="0">
                <a:solidFill>
                  <a:schemeClr val="accent2">
                    <a:lumMod val="75000"/>
                  </a:schemeClr>
                </a:solidFill>
                <a:latin typeface="+mj-lt"/>
                <a:ea typeface="+mj-ea"/>
                <a:cs typeface="+mj-cs"/>
              </a:rPr>
              <a:t>LES RÉSULTATS ENREGISTRÉS EN 2017</a:t>
            </a:r>
          </a:p>
        </p:txBody>
      </p:sp>
      <p:pic>
        <p:nvPicPr>
          <p:cNvPr id="7" name="Image 6" descr="pndes-02-01.jpg">
            <a:extLst>
              <a:ext uri="{FF2B5EF4-FFF2-40B4-BE49-F238E27FC236}">
                <a16:creationId xmlns:a16="http://schemas.microsoft.com/office/drawing/2014/main" xmlns="" id="{D970922D-4E42-48E9-9C6E-E79982B09C0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26205" y="1110406"/>
            <a:ext cx="3669996" cy="5899994"/>
          </a:xfrm>
          <a:prstGeom prst="rect">
            <a:avLst/>
          </a:prstGeom>
        </p:spPr>
      </p:pic>
      <p:sp>
        <p:nvSpPr>
          <p:cNvPr id="3" name="Triangle rectangle 2">
            <a:extLst>
              <a:ext uri="{FF2B5EF4-FFF2-40B4-BE49-F238E27FC236}">
                <a16:creationId xmlns:a16="http://schemas.microsoft.com/office/drawing/2014/main" xmlns="" id="{6A1B034F-892D-4487-8242-73B32C6E908D}"/>
              </a:ext>
            </a:extLst>
          </p:cNvPr>
          <p:cNvSpPr/>
          <p:nvPr/>
        </p:nvSpPr>
        <p:spPr bwMode="auto">
          <a:xfrm flipH="1">
            <a:off x="5048250" y="5886450"/>
            <a:ext cx="7143750" cy="971550"/>
          </a:xfrm>
          <a:prstGeom prst="rtTriangle">
            <a:avLst/>
          </a:prstGeom>
          <a:solidFill>
            <a:schemeClr val="accent6">
              <a:lumMod val="75000"/>
            </a:schemeClr>
          </a:solidFill>
          <a:ln w="28575" cap="flat" cmpd="sng" algn="ctr">
            <a:solidFill>
              <a:srgbClr val="FFFF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1800" b="1" i="0" u="none" strike="noStrike" cap="none" normalizeH="0" baseline="0">
              <a:ln>
                <a:noFill/>
              </a:ln>
              <a:solidFill>
                <a:schemeClr val="accent1"/>
              </a:solidFill>
              <a:effectLst/>
              <a:latin typeface="Arial" charset="0"/>
            </a:endParaRPr>
          </a:p>
        </p:txBody>
      </p:sp>
    </p:spTree>
    <p:extLst>
      <p:ext uri="{BB962C8B-B14F-4D97-AF65-F5344CB8AC3E}">
        <p14:creationId xmlns:p14="http://schemas.microsoft.com/office/powerpoint/2010/main" val="1640467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e 8">
            <a:extLst>
              <a:ext uri="{FF2B5EF4-FFF2-40B4-BE49-F238E27FC236}">
                <a16:creationId xmlns:a16="http://schemas.microsoft.com/office/drawing/2014/main" xmlns="" id="{6D333FC5-376E-4A19-8BDB-106B4E623B48}"/>
              </a:ext>
            </a:extLst>
          </p:cNvPr>
          <p:cNvGrpSpPr/>
          <p:nvPr/>
        </p:nvGrpSpPr>
        <p:grpSpPr>
          <a:xfrm>
            <a:off x="-11956" y="2748909"/>
            <a:ext cx="3650506" cy="1662340"/>
            <a:chOff x="-11956" y="2748909"/>
            <a:chExt cx="3650506" cy="1662340"/>
          </a:xfrm>
        </p:grpSpPr>
        <p:sp>
          <p:nvSpPr>
            <p:cNvPr id="14" name="Rectangle 13"/>
            <p:cNvSpPr/>
            <p:nvPr/>
          </p:nvSpPr>
          <p:spPr>
            <a:xfrm>
              <a:off x="0" y="2748909"/>
              <a:ext cx="3638550" cy="707886"/>
            </a:xfrm>
            <a:prstGeom prst="rect">
              <a:avLst/>
            </a:prstGeom>
            <a:solidFill>
              <a:schemeClr val="accent2">
                <a:lumMod val="60000"/>
                <a:lumOff val="40000"/>
              </a:schemeClr>
            </a:solidFill>
          </p:spPr>
          <p:txBody>
            <a:bodyPr wrap="square">
              <a:spAutoFit/>
            </a:bodyPr>
            <a:lstStyle/>
            <a:p>
              <a:r>
                <a:rPr lang="fr-FR" sz="2000" dirty="0">
                  <a:latin typeface="+mn-lt"/>
                </a:rPr>
                <a:t>Célérité dans le traitement des affaires civiles </a:t>
              </a:r>
            </a:p>
          </p:txBody>
        </p:sp>
        <p:sp>
          <p:nvSpPr>
            <p:cNvPr id="15" name="Rectangle 14"/>
            <p:cNvSpPr/>
            <p:nvPr/>
          </p:nvSpPr>
          <p:spPr>
            <a:xfrm>
              <a:off x="-11956" y="3703363"/>
              <a:ext cx="3650506" cy="707886"/>
            </a:xfrm>
            <a:prstGeom prst="rect">
              <a:avLst/>
            </a:prstGeom>
            <a:solidFill>
              <a:schemeClr val="accent3"/>
            </a:solidFill>
          </p:spPr>
          <p:txBody>
            <a:bodyPr wrap="square">
              <a:spAutoFit/>
            </a:bodyPr>
            <a:lstStyle/>
            <a:p>
              <a:pPr algn="just"/>
              <a:r>
                <a:rPr lang="fr-FR" sz="2000" b="0" dirty="0">
                  <a:latin typeface="+mn-lt"/>
                </a:rPr>
                <a:t>2 mois contre 2 mois 21 jours en 2016 </a:t>
              </a:r>
            </a:p>
          </p:txBody>
        </p:sp>
      </p:grpSp>
      <p:grpSp>
        <p:nvGrpSpPr>
          <p:cNvPr id="10" name="Groupe 9">
            <a:extLst>
              <a:ext uri="{FF2B5EF4-FFF2-40B4-BE49-F238E27FC236}">
                <a16:creationId xmlns:a16="http://schemas.microsoft.com/office/drawing/2014/main" xmlns="" id="{89FD4BBE-5BC1-43E2-A67E-AA0F003CF146}"/>
              </a:ext>
            </a:extLst>
          </p:cNvPr>
          <p:cNvGrpSpPr/>
          <p:nvPr/>
        </p:nvGrpSpPr>
        <p:grpSpPr>
          <a:xfrm>
            <a:off x="4153234" y="2748908"/>
            <a:ext cx="3657266" cy="1733911"/>
            <a:chOff x="4153234" y="2748908"/>
            <a:chExt cx="3657266" cy="1733911"/>
          </a:xfrm>
        </p:grpSpPr>
        <p:sp>
          <p:nvSpPr>
            <p:cNvPr id="16" name="Rectangle 15"/>
            <p:cNvSpPr/>
            <p:nvPr/>
          </p:nvSpPr>
          <p:spPr>
            <a:xfrm>
              <a:off x="4153234" y="2748908"/>
              <a:ext cx="3657266" cy="707886"/>
            </a:xfrm>
            <a:prstGeom prst="rect">
              <a:avLst/>
            </a:prstGeom>
            <a:solidFill>
              <a:schemeClr val="accent2">
                <a:lumMod val="60000"/>
                <a:lumOff val="40000"/>
              </a:schemeClr>
            </a:solidFill>
          </p:spPr>
          <p:txBody>
            <a:bodyPr wrap="square">
              <a:spAutoFit/>
            </a:bodyPr>
            <a:lstStyle/>
            <a:p>
              <a:r>
                <a:rPr lang="fr-FR" sz="2000" dirty="0">
                  <a:latin typeface="+mn-lt"/>
                </a:rPr>
                <a:t>Célérité dans le traitement des affaires commerciales  </a:t>
              </a:r>
            </a:p>
          </p:txBody>
        </p:sp>
        <p:sp>
          <p:nvSpPr>
            <p:cNvPr id="17" name="Rectangle 16"/>
            <p:cNvSpPr/>
            <p:nvPr/>
          </p:nvSpPr>
          <p:spPr>
            <a:xfrm>
              <a:off x="4153234" y="3774933"/>
              <a:ext cx="3657266" cy="707886"/>
            </a:xfrm>
            <a:prstGeom prst="rect">
              <a:avLst/>
            </a:prstGeom>
          </p:spPr>
          <p:txBody>
            <a:bodyPr wrap="square">
              <a:spAutoFit/>
            </a:bodyPr>
            <a:lstStyle/>
            <a:p>
              <a:pPr algn="just"/>
              <a:r>
                <a:rPr lang="fr-FR" sz="2000" b="0" dirty="0">
                  <a:latin typeface="+mn-lt"/>
                </a:rPr>
                <a:t>6 mois 20 jours contre </a:t>
              </a:r>
            </a:p>
            <a:p>
              <a:pPr algn="just"/>
              <a:r>
                <a:rPr lang="fr-FR" sz="2000" b="0" dirty="0">
                  <a:latin typeface="+mn-lt"/>
                </a:rPr>
                <a:t>7 mois 3 jours en 2016. </a:t>
              </a:r>
            </a:p>
          </p:txBody>
        </p:sp>
      </p:grpSp>
      <p:grpSp>
        <p:nvGrpSpPr>
          <p:cNvPr id="11" name="Groupe 10">
            <a:extLst>
              <a:ext uri="{FF2B5EF4-FFF2-40B4-BE49-F238E27FC236}">
                <a16:creationId xmlns:a16="http://schemas.microsoft.com/office/drawing/2014/main" xmlns="" id="{BCAF0348-6251-43DE-B189-9D0A103F6E3E}"/>
              </a:ext>
            </a:extLst>
          </p:cNvPr>
          <p:cNvGrpSpPr/>
          <p:nvPr/>
        </p:nvGrpSpPr>
        <p:grpSpPr>
          <a:xfrm>
            <a:off x="8455071" y="2748898"/>
            <a:ext cx="3736929" cy="1871845"/>
            <a:chOff x="8455071" y="2748898"/>
            <a:chExt cx="3736929" cy="1871845"/>
          </a:xfrm>
        </p:grpSpPr>
        <p:sp>
          <p:nvSpPr>
            <p:cNvPr id="18" name="Rectangle 17"/>
            <p:cNvSpPr/>
            <p:nvPr/>
          </p:nvSpPr>
          <p:spPr>
            <a:xfrm>
              <a:off x="8455071" y="2748898"/>
              <a:ext cx="3736929" cy="707886"/>
            </a:xfrm>
            <a:prstGeom prst="rect">
              <a:avLst/>
            </a:prstGeom>
            <a:solidFill>
              <a:schemeClr val="accent2">
                <a:lumMod val="60000"/>
                <a:lumOff val="40000"/>
              </a:schemeClr>
            </a:solidFill>
          </p:spPr>
          <p:txBody>
            <a:bodyPr wrap="square">
              <a:spAutoFit/>
            </a:bodyPr>
            <a:lstStyle/>
            <a:p>
              <a:r>
                <a:rPr lang="fr-FR" sz="2000" dirty="0">
                  <a:latin typeface="+mn-lt"/>
                </a:rPr>
                <a:t>Renforcement du système judiciaire en personnel: </a:t>
              </a:r>
            </a:p>
          </p:txBody>
        </p:sp>
        <p:sp>
          <p:nvSpPr>
            <p:cNvPr id="19" name="Rectangle 18"/>
            <p:cNvSpPr/>
            <p:nvPr/>
          </p:nvSpPr>
          <p:spPr>
            <a:xfrm>
              <a:off x="8455071" y="3605080"/>
              <a:ext cx="3459838" cy="1015663"/>
            </a:xfrm>
            <a:prstGeom prst="rect">
              <a:avLst/>
            </a:prstGeom>
          </p:spPr>
          <p:txBody>
            <a:bodyPr wrap="square">
              <a:spAutoFit/>
            </a:bodyPr>
            <a:lstStyle/>
            <a:p>
              <a:pPr algn="just"/>
              <a:r>
                <a:rPr lang="fr-FR" sz="2000" b="0" dirty="0">
                  <a:latin typeface="+mn-lt"/>
                </a:rPr>
                <a:t>178 magistrats, 620 GSP, 132 greffiers, 50 personnels humanitaires. </a:t>
              </a:r>
            </a:p>
          </p:txBody>
        </p:sp>
      </p:grpSp>
      <p:sp>
        <p:nvSpPr>
          <p:cNvPr id="20" name="ZoneTexte 19"/>
          <p:cNvSpPr txBox="1"/>
          <p:nvPr/>
        </p:nvSpPr>
        <p:spPr>
          <a:xfrm>
            <a:off x="-11956" y="5201067"/>
            <a:ext cx="12200081" cy="461665"/>
          </a:xfrm>
          <a:prstGeom prst="rect">
            <a:avLst/>
          </a:prstGeom>
          <a:solidFill>
            <a:srgbClr val="FFCD2D"/>
          </a:solidFill>
        </p:spPr>
        <p:txBody>
          <a:bodyPr wrap="square" rtlCol="0">
            <a:spAutoFit/>
          </a:bodyPr>
          <a:lstStyle/>
          <a:p>
            <a:r>
              <a:rPr lang="fr-FR" sz="2400" dirty="0"/>
              <a:t>DEFIS</a:t>
            </a:r>
          </a:p>
        </p:txBody>
      </p:sp>
      <p:sp>
        <p:nvSpPr>
          <p:cNvPr id="24" name="Rectangle 23"/>
          <p:cNvSpPr/>
          <p:nvPr/>
        </p:nvSpPr>
        <p:spPr>
          <a:xfrm>
            <a:off x="0" y="5815322"/>
            <a:ext cx="5667898" cy="830997"/>
          </a:xfrm>
          <a:prstGeom prst="rect">
            <a:avLst/>
          </a:prstGeom>
          <a:solidFill>
            <a:srgbClr val="FFF2C9"/>
          </a:solidFill>
        </p:spPr>
        <p:txBody>
          <a:bodyPr wrap="square">
            <a:spAutoFit/>
          </a:bodyPr>
          <a:lstStyle/>
          <a:p>
            <a:pPr algn="just"/>
            <a:r>
              <a:rPr lang="fr-FR" sz="2400" b="0" dirty="0"/>
              <a:t>Délais observés dans la construction de </a:t>
            </a:r>
            <a:r>
              <a:rPr lang="fr-FR" sz="2400" b="0" dirty="0" smtClean="0"/>
              <a:t>tribunaux (</a:t>
            </a:r>
            <a:r>
              <a:rPr lang="fr-FR" sz="2400" b="0" dirty="0"/>
              <a:t>TGI de Pô et de Ouaga II)</a:t>
            </a:r>
          </a:p>
        </p:txBody>
      </p:sp>
      <p:sp>
        <p:nvSpPr>
          <p:cNvPr id="25" name="Rectangle 24"/>
          <p:cNvSpPr/>
          <p:nvPr/>
        </p:nvSpPr>
        <p:spPr>
          <a:xfrm>
            <a:off x="6927195" y="5815321"/>
            <a:ext cx="5260930" cy="830997"/>
          </a:xfrm>
          <a:prstGeom prst="rect">
            <a:avLst/>
          </a:prstGeom>
          <a:solidFill>
            <a:srgbClr val="FFF2C9"/>
          </a:solidFill>
        </p:spPr>
        <p:txBody>
          <a:bodyPr wrap="square">
            <a:spAutoFit/>
          </a:bodyPr>
          <a:lstStyle/>
          <a:p>
            <a:r>
              <a:rPr lang="fr-FR" sz="2400" b="0" dirty="0"/>
              <a:t>Délais observés l’opérationnalisation des pôles judicaires spécialisés. </a:t>
            </a:r>
          </a:p>
        </p:txBody>
      </p:sp>
      <p:grpSp>
        <p:nvGrpSpPr>
          <p:cNvPr id="7" name="Groupe 6">
            <a:extLst>
              <a:ext uri="{FF2B5EF4-FFF2-40B4-BE49-F238E27FC236}">
                <a16:creationId xmlns:a16="http://schemas.microsoft.com/office/drawing/2014/main" xmlns="" id="{2D060368-537D-4DC7-89B6-2BACF123CA15}"/>
              </a:ext>
            </a:extLst>
          </p:cNvPr>
          <p:cNvGrpSpPr/>
          <p:nvPr/>
        </p:nvGrpSpPr>
        <p:grpSpPr>
          <a:xfrm>
            <a:off x="5138938" y="1154616"/>
            <a:ext cx="3435628" cy="946171"/>
            <a:chOff x="5138938" y="1154616"/>
            <a:chExt cx="3435628" cy="946171"/>
          </a:xfrm>
        </p:grpSpPr>
        <p:pic>
          <p:nvPicPr>
            <p:cNvPr id="5" name="Image 4">
              <a:extLst>
                <a:ext uri="{FF2B5EF4-FFF2-40B4-BE49-F238E27FC236}">
                  <a16:creationId xmlns:a16="http://schemas.microsoft.com/office/drawing/2014/main" xmlns="" id="{F411EFDE-3066-46B6-A1CE-B2EBD75C8DD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38938" y="1154616"/>
              <a:ext cx="949146" cy="946171"/>
            </a:xfrm>
            <a:prstGeom prst="rect">
              <a:avLst/>
            </a:prstGeom>
          </p:spPr>
        </p:pic>
        <p:sp>
          <p:nvSpPr>
            <p:cNvPr id="6" name="ZoneTexte 5">
              <a:extLst>
                <a:ext uri="{FF2B5EF4-FFF2-40B4-BE49-F238E27FC236}">
                  <a16:creationId xmlns:a16="http://schemas.microsoft.com/office/drawing/2014/main" xmlns="" id="{F5DDD545-36FE-4A14-A7EA-85889EE8AD45}"/>
                </a:ext>
              </a:extLst>
            </p:cNvPr>
            <p:cNvSpPr txBox="1"/>
            <p:nvPr/>
          </p:nvSpPr>
          <p:spPr>
            <a:xfrm>
              <a:off x="6224411" y="1279605"/>
              <a:ext cx="2350155" cy="646331"/>
            </a:xfrm>
            <a:prstGeom prst="rect">
              <a:avLst/>
            </a:prstGeom>
            <a:noFill/>
          </p:spPr>
          <p:txBody>
            <a:bodyPr wrap="square" rtlCol="0">
              <a:spAutoFit/>
            </a:bodyPr>
            <a:lstStyle/>
            <a:p>
              <a:r>
                <a:rPr lang="fr-FR" sz="3600" dirty="0"/>
                <a:t>JUSTICE</a:t>
              </a:r>
            </a:p>
          </p:txBody>
        </p:sp>
      </p:grpSp>
      <p:sp>
        <p:nvSpPr>
          <p:cNvPr id="21" name="Rectangle 20">
            <a:extLst>
              <a:ext uri="{FF2B5EF4-FFF2-40B4-BE49-F238E27FC236}">
                <a16:creationId xmlns:a16="http://schemas.microsoft.com/office/drawing/2014/main" xmlns="" id="{BC54D91C-C231-4990-B849-E211FB39079A}"/>
              </a:ext>
            </a:extLst>
          </p:cNvPr>
          <p:cNvSpPr/>
          <p:nvPr/>
        </p:nvSpPr>
        <p:spPr>
          <a:xfrm>
            <a:off x="2324100" y="270418"/>
            <a:ext cx="8934450" cy="4762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457200" indent="-457200">
              <a:buAutoNum type="arabicPeriod"/>
            </a:pPr>
            <a:r>
              <a:rPr lang="fr-FR" altLang="fr-FR" sz="3200" dirty="0">
                <a:solidFill>
                  <a:schemeClr val="accent2">
                    <a:lumMod val="75000"/>
                  </a:schemeClr>
                </a:solidFill>
                <a:latin typeface="+mj-lt"/>
                <a:ea typeface="+mj-ea"/>
                <a:cs typeface="+mj-cs"/>
              </a:rPr>
              <a:t>LES RÉSULTATS ENREGISTRÉS EN 2017</a:t>
            </a:r>
          </a:p>
        </p:txBody>
      </p:sp>
    </p:spTree>
    <p:extLst>
      <p:ext uri="{BB962C8B-B14F-4D97-AF65-F5344CB8AC3E}">
        <p14:creationId xmlns:p14="http://schemas.microsoft.com/office/powerpoint/2010/main" val="3424039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 calcmode="lin" valueType="num">
                                      <p:cBhvr>
                                        <p:cTn id="14" dur="500" fill="hold"/>
                                        <p:tgtEl>
                                          <p:spTgt spid="9"/>
                                        </p:tgtEl>
                                        <p:attrNameLst>
                                          <p:attrName>ppt_w</p:attrName>
                                        </p:attrNameLst>
                                      </p:cBhvr>
                                      <p:tavLst>
                                        <p:tav tm="0">
                                          <p:val>
                                            <p:fltVal val="0"/>
                                          </p:val>
                                        </p:tav>
                                        <p:tav tm="100000">
                                          <p:val>
                                            <p:strVal val="#ppt_w"/>
                                          </p:val>
                                        </p:tav>
                                      </p:tavLst>
                                    </p:anim>
                                    <p:anim calcmode="lin" valueType="num">
                                      <p:cBhvr>
                                        <p:cTn id="15" dur="500" fill="hold"/>
                                        <p:tgtEl>
                                          <p:spTgt spid="9"/>
                                        </p:tgtEl>
                                        <p:attrNameLst>
                                          <p:attrName>ppt_h</p:attrName>
                                        </p:attrNameLst>
                                      </p:cBhvr>
                                      <p:tavLst>
                                        <p:tav tm="0">
                                          <p:val>
                                            <p:fltVal val="0"/>
                                          </p:val>
                                        </p:tav>
                                        <p:tav tm="100000">
                                          <p:val>
                                            <p:strVal val="#ppt_h"/>
                                          </p:val>
                                        </p:tav>
                                      </p:tavLst>
                                    </p:anim>
                                    <p:animEffect transition="in" filter="fade">
                                      <p:cBhvr>
                                        <p:cTn id="16" dur="500"/>
                                        <p:tgtEl>
                                          <p:spTgt spid="9"/>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p:cTn id="21" dur="500" fill="hold"/>
                                        <p:tgtEl>
                                          <p:spTgt spid="10"/>
                                        </p:tgtEl>
                                        <p:attrNameLst>
                                          <p:attrName>ppt_w</p:attrName>
                                        </p:attrNameLst>
                                      </p:cBhvr>
                                      <p:tavLst>
                                        <p:tav tm="0">
                                          <p:val>
                                            <p:fltVal val="0"/>
                                          </p:val>
                                        </p:tav>
                                        <p:tav tm="100000">
                                          <p:val>
                                            <p:strVal val="#ppt_w"/>
                                          </p:val>
                                        </p:tav>
                                      </p:tavLst>
                                    </p:anim>
                                    <p:anim calcmode="lin" valueType="num">
                                      <p:cBhvr>
                                        <p:cTn id="22" dur="500" fill="hold"/>
                                        <p:tgtEl>
                                          <p:spTgt spid="10"/>
                                        </p:tgtEl>
                                        <p:attrNameLst>
                                          <p:attrName>ppt_h</p:attrName>
                                        </p:attrNameLst>
                                      </p:cBhvr>
                                      <p:tavLst>
                                        <p:tav tm="0">
                                          <p:val>
                                            <p:fltVal val="0"/>
                                          </p:val>
                                        </p:tav>
                                        <p:tav tm="100000">
                                          <p:val>
                                            <p:strVal val="#ppt_h"/>
                                          </p:val>
                                        </p:tav>
                                      </p:tavLst>
                                    </p:anim>
                                    <p:animEffect transition="in" filter="fade">
                                      <p:cBhvr>
                                        <p:cTn id="23" dur="500"/>
                                        <p:tgtEl>
                                          <p:spTgt spid="10"/>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11"/>
                                        </p:tgtEl>
                                        <p:attrNameLst>
                                          <p:attrName>style.visibility</p:attrName>
                                        </p:attrNameLst>
                                      </p:cBhvr>
                                      <p:to>
                                        <p:strVal val="visible"/>
                                      </p:to>
                                    </p:set>
                                    <p:anim calcmode="lin" valueType="num">
                                      <p:cBhvr>
                                        <p:cTn id="28" dur="500" fill="hold"/>
                                        <p:tgtEl>
                                          <p:spTgt spid="11"/>
                                        </p:tgtEl>
                                        <p:attrNameLst>
                                          <p:attrName>ppt_w</p:attrName>
                                        </p:attrNameLst>
                                      </p:cBhvr>
                                      <p:tavLst>
                                        <p:tav tm="0">
                                          <p:val>
                                            <p:fltVal val="0"/>
                                          </p:val>
                                        </p:tav>
                                        <p:tav tm="100000">
                                          <p:val>
                                            <p:strVal val="#ppt_w"/>
                                          </p:val>
                                        </p:tav>
                                      </p:tavLst>
                                    </p:anim>
                                    <p:anim calcmode="lin" valueType="num">
                                      <p:cBhvr>
                                        <p:cTn id="29" dur="500" fill="hold"/>
                                        <p:tgtEl>
                                          <p:spTgt spid="11"/>
                                        </p:tgtEl>
                                        <p:attrNameLst>
                                          <p:attrName>ppt_h</p:attrName>
                                        </p:attrNameLst>
                                      </p:cBhvr>
                                      <p:tavLst>
                                        <p:tav tm="0">
                                          <p:val>
                                            <p:fltVal val="0"/>
                                          </p:val>
                                        </p:tav>
                                        <p:tav tm="100000">
                                          <p:val>
                                            <p:strVal val="#ppt_h"/>
                                          </p:val>
                                        </p:tav>
                                      </p:tavLst>
                                    </p:anim>
                                    <p:animEffect transition="in" filter="fade">
                                      <p:cBhvr>
                                        <p:cTn id="30" dur="500"/>
                                        <p:tgtEl>
                                          <p:spTgt spid="11"/>
                                        </p:tgtEl>
                                      </p:cBhvr>
                                    </p:animEffec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53" presetClass="entr" presetSubtype="16" fill="hold" grpId="0" nodeType="clickEffect">
                                  <p:stCondLst>
                                    <p:cond delay="0"/>
                                  </p:stCondLst>
                                  <p:childTnLst>
                                    <p:set>
                                      <p:cBhvr>
                                        <p:cTn id="38" dur="1" fill="hold">
                                          <p:stCondLst>
                                            <p:cond delay="0"/>
                                          </p:stCondLst>
                                        </p:cTn>
                                        <p:tgtEl>
                                          <p:spTgt spid="24"/>
                                        </p:tgtEl>
                                        <p:attrNameLst>
                                          <p:attrName>style.visibility</p:attrName>
                                        </p:attrNameLst>
                                      </p:cBhvr>
                                      <p:to>
                                        <p:strVal val="visible"/>
                                      </p:to>
                                    </p:set>
                                    <p:anim calcmode="lin" valueType="num">
                                      <p:cBhvr>
                                        <p:cTn id="39" dur="500" fill="hold"/>
                                        <p:tgtEl>
                                          <p:spTgt spid="24"/>
                                        </p:tgtEl>
                                        <p:attrNameLst>
                                          <p:attrName>ppt_w</p:attrName>
                                        </p:attrNameLst>
                                      </p:cBhvr>
                                      <p:tavLst>
                                        <p:tav tm="0">
                                          <p:val>
                                            <p:fltVal val="0"/>
                                          </p:val>
                                        </p:tav>
                                        <p:tav tm="100000">
                                          <p:val>
                                            <p:strVal val="#ppt_w"/>
                                          </p:val>
                                        </p:tav>
                                      </p:tavLst>
                                    </p:anim>
                                    <p:anim calcmode="lin" valueType="num">
                                      <p:cBhvr>
                                        <p:cTn id="40" dur="500" fill="hold"/>
                                        <p:tgtEl>
                                          <p:spTgt spid="24"/>
                                        </p:tgtEl>
                                        <p:attrNameLst>
                                          <p:attrName>ppt_h</p:attrName>
                                        </p:attrNameLst>
                                      </p:cBhvr>
                                      <p:tavLst>
                                        <p:tav tm="0">
                                          <p:val>
                                            <p:fltVal val="0"/>
                                          </p:val>
                                        </p:tav>
                                        <p:tav tm="100000">
                                          <p:val>
                                            <p:strVal val="#ppt_h"/>
                                          </p:val>
                                        </p:tav>
                                      </p:tavLst>
                                    </p:anim>
                                    <p:animEffect transition="in" filter="fade">
                                      <p:cBhvr>
                                        <p:cTn id="41" dur="500"/>
                                        <p:tgtEl>
                                          <p:spTgt spid="24"/>
                                        </p:tgtEl>
                                      </p:cBhvr>
                                    </p:animEffect>
                                  </p:childTnLst>
                                </p:cTn>
                              </p:par>
                              <p:par>
                                <p:cTn id="42" presetID="53" presetClass="entr" presetSubtype="16" fill="hold" grpId="0" nodeType="withEffect">
                                  <p:stCondLst>
                                    <p:cond delay="0"/>
                                  </p:stCondLst>
                                  <p:childTnLst>
                                    <p:set>
                                      <p:cBhvr>
                                        <p:cTn id="43" dur="1" fill="hold">
                                          <p:stCondLst>
                                            <p:cond delay="0"/>
                                          </p:stCondLst>
                                        </p:cTn>
                                        <p:tgtEl>
                                          <p:spTgt spid="25"/>
                                        </p:tgtEl>
                                        <p:attrNameLst>
                                          <p:attrName>style.visibility</p:attrName>
                                        </p:attrNameLst>
                                      </p:cBhvr>
                                      <p:to>
                                        <p:strVal val="visible"/>
                                      </p:to>
                                    </p:set>
                                    <p:anim calcmode="lin" valueType="num">
                                      <p:cBhvr>
                                        <p:cTn id="44" dur="500" fill="hold"/>
                                        <p:tgtEl>
                                          <p:spTgt spid="25"/>
                                        </p:tgtEl>
                                        <p:attrNameLst>
                                          <p:attrName>ppt_w</p:attrName>
                                        </p:attrNameLst>
                                      </p:cBhvr>
                                      <p:tavLst>
                                        <p:tav tm="0">
                                          <p:val>
                                            <p:fltVal val="0"/>
                                          </p:val>
                                        </p:tav>
                                        <p:tav tm="100000">
                                          <p:val>
                                            <p:strVal val="#ppt_w"/>
                                          </p:val>
                                        </p:tav>
                                      </p:tavLst>
                                    </p:anim>
                                    <p:anim calcmode="lin" valueType="num">
                                      <p:cBhvr>
                                        <p:cTn id="45" dur="500" fill="hold"/>
                                        <p:tgtEl>
                                          <p:spTgt spid="25"/>
                                        </p:tgtEl>
                                        <p:attrNameLst>
                                          <p:attrName>ppt_h</p:attrName>
                                        </p:attrNameLst>
                                      </p:cBhvr>
                                      <p:tavLst>
                                        <p:tav tm="0">
                                          <p:val>
                                            <p:fltVal val="0"/>
                                          </p:val>
                                        </p:tav>
                                        <p:tav tm="100000">
                                          <p:val>
                                            <p:strVal val="#ppt_h"/>
                                          </p:val>
                                        </p:tav>
                                      </p:tavLst>
                                    </p:anim>
                                    <p:animEffect transition="in" filter="fade">
                                      <p:cBhvr>
                                        <p:cTn id="46"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4" grpId="0" animBg="1"/>
      <p:bldP spid="2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666918"/>
            <a:ext cx="8007927" cy="830997"/>
          </a:xfrm>
          <a:prstGeom prst="rect">
            <a:avLst/>
          </a:prstGeom>
          <a:solidFill>
            <a:schemeClr val="accent2">
              <a:lumMod val="40000"/>
              <a:lumOff val="60000"/>
            </a:schemeClr>
          </a:solidFill>
        </p:spPr>
        <p:txBody>
          <a:bodyPr wrap="square">
            <a:spAutoFit/>
          </a:bodyPr>
          <a:lstStyle/>
          <a:p>
            <a:pPr algn="l"/>
            <a:r>
              <a:rPr lang="fr-FR" sz="2400" dirty="0"/>
              <a:t>Elargissement considérable de l’accès du public à l’information</a:t>
            </a:r>
          </a:p>
        </p:txBody>
      </p:sp>
      <p:sp>
        <p:nvSpPr>
          <p:cNvPr id="3" name="Rectangle 2"/>
          <p:cNvSpPr/>
          <p:nvPr/>
        </p:nvSpPr>
        <p:spPr>
          <a:xfrm>
            <a:off x="0" y="3489157"/>
            <a:ext cx="3698169" cy="1938992"/>
          </a:xfrm>
          <a:prstGeom prst="rect">
            <a:avLst/>
          </a:prstGeom>
        </p:spPr>
        <p:txBody>
          <a:bodyPr wrap="square">
            <a:spAutoFit/>
          </a:bodyPr>
          <a:lstStyle/>
          <a:p>
            <a:pPr algn="just"/>
            <a:r>
              <a:rPr lang="fr-FR" sz="2000" b="0" dirty="0"/>
              <a:t>le taux de couverture du territoire par la radio national qui passe de </a:t>
            </a:r>
            <a:r>
              <a:rPr lang="fr-FR" sz="2000" dirty="0"/>
              <a:t>75,5%</a:t>
            </a:r>
            <a:r>
              <a:rPr lang="fr-FR" sz="2000" b="0" dirty="0"/>
              <a:t> (2016) à </a:t>
            </a:r>
            <a:r>
              <a:rPr lang="fr-FR" sz="2000" dirty="0"/>
              <a:t>83,8%</a:t>
            </a:r>
            <a:r>
              <a:rPr lang="fr-FR" sz="2000" b="0" dirty="0"/>
              <a:t> (2017) </a:t>
            </a:r>
          </a:p>
          <a:p>
            <a:pPr algn="just"/>
            <a:endParaRPr lang="fr-FR" sz="2000" b="0" dirty="0"/>
          </a:p>
          <a:p>
            <a:pPr algn="just"/>
            <a:r>
              <a:rPr lang="fr-FR" sz="2000" b="0" dirty="0"/>
              <a:t>pour une  cible de 55% </a:t>
            </a:r>
          </a:p>
        </p:txBody>
      </p:sp>
      <p:sp>
        <p:nvSpPr>
          <p:cNvPr id="4" name="Rectangle 3"/>
          <p:cNvSpPr/>
          <p:nvPr/>
        </p:nvSpPr>
        <p:spPr>
          <a:xfrm>
            <a:off x="4003963" y="3627656"/>
            <a:ext cx="4099952" cy="1631216"/>
          </a:xfrm>
          <a:prstGeom prst="rect">
            <a:avLst/>
          </a:prstGeom>
        </p:spPr>
        <p:txBody>
          <a:bodyPr wrap="square">
            <a:spAutoFit/>
          </a:bodyPr>
          <a:lstStyle/>
          <a:p>
            <a:pPr algn="just"/>
            <a:r>
              <a:rPr lang="fr-FR" sz="2000" b="0" dirty="0"/>
              <a:t>le taux de couverture du territoire par la télé nationale qui passe de </a:t>
            </a:r>
            <a:r>
              <a:rPr lang="fr-FR" sz="2000" dirty="0"/>
              <a:t>53% </a:t>
            </a:r>
            <a:r>
              <a:rPr lang="fr-FR" sz="2000" b="0" dirty="0"/>
              <a:t>(2016) à 70%(2017) </a:t>
            </a:r>
          </a:p>
          <a:p>
            <a:pPr algn="just"/>
            <a:endParaRPr lang="fr-FR" sz="2000" b="0" dirty="0"/>
          </a:p>
          <a:p>
            <a:pPr algn="just"/>
            <a:r>
              <a:rPr lang="fr-FR" sz="2000" b="0" dirty="0"/>
              <a:t>pour une cible de </a:t>
            </a:r>
            <a:r>
              <a:rPr lang="fr-FR" sz="2000" dirty="0"/>
              <a:t>70%.</a:t>
            </a:r>
            <a:r>
              <a:rPr lang="fr-FR" sz="2000" b="0" dirty="0"/>
              <a:t> </a:t>
            </a:r>
          </a:p>
        </p:txBody>
      </p:sp>
      <p:sp>
        <p:nvSpPr>
          <p:cNvPr id="6" name="Rectangle 5"/>
          <p:cNvSpPr/>
          <p:nvPr/>
        </p:nvSpPr>
        <p:spPr>
          <a:xfrm>
            <a:off x="100822" y="5788722"/>
            <a:ext cx="7728727" cy="830997"/>
          </a:xfrm>
          <a:prstGeom prst="rect">
            <a:avLst/>
          </a:prstGeom>
          <a:solidFill>
            <a:schemeClr val="accent2">
              <a:lumMod val="40000"/>
              <a:lumOff val="60000"/>
            </a:schemeClr>
          </a:solidFill>
        </p:spPr>
        <p:txBody>
          <a:bodyPr wrap="square">
            <a:spAutoFit/>
          </a:bodyPr>
          <a:lstStyle/>
          <a:p>
            <a:pPr algn="just"/>
            <a:r>
              <a:rPr lang="fr-FR" sz="2400" dirty="0"/>
              <a:t>L’opérationnalisation du guichet virtuel de l'administration publique</a:t>
            </a:r>
          </a:p>
        </p:txBody>
      </p:sp>
      <p:grpSp>
        <p:nvGrpSpPr>
          <p:cNvPr id="15" name="Groupe 14">
            <a:extLst>
              <a:ext uri="{FF2B5EF4-FFF2-40B4-BE49-F238E27FC236}">
                <a16:creationId xmlns:a16="http://schemas.microsoft.com/office/drawing/2014/main" xmlns="" id="{BEEB28BC-F146-44A0-8A3D-4A400AFDC802}"/>
              </a:ext>
            </a:extLst>
          </p:cNvPr>
          <p:cNvGrpSpPr/>
          <p:nvPr/>
        </p:nvGrpSpPr>
        <p:grpSpPr>
          <a:xfrm>
            <a:off x="8199904" y="2676269"/>
            <a:ext cx="3992096" cy="2532114"/>
            <a:chOff x="8199904" y="2676269"/>
            <a:chExt cx="3992096" cy="2532114"/>
          </a:xfrm>
        </p:grpSpPr>
        <p:sp>
          <p:nvSpPr>
            <p:cNvPr id="11" name="ZoneTexte 10"/>
            <p:cNvSpPr txBox="1"/>
            <p:nvPr/>
          </p:nvSpPr>
          <p:spPr>
            <a:xfrm>
              <a:off x="8199904" y="2676269"/>
              <a:ext cx="3992096" cy="523220"/>
            </a:xfrm>
            <a:prstGeom prst="rect">
              <a:avLst/>
            </a:prstGeom>
            <a:solidFill>
              <a:srgbClr val="FFCD2D"/>
            </a:solidFill>
          </p:spPr>
          <p:txBody>
            <a:bodyPr wrap="square" rtlCol="0">
              <a:spAutoFit/>
            </a:bodyPr>
            <a:lstStyle/>
            <a:p>
              <a:r>
                <a:rPr lang="fr-FR" sz="2800" dirty="0"/>
                <a:t>LES DEFIS</a:t>
              </a:r>
            </a:p>
          </p:txBody>
        </p:sp>
        <p:sp>
          <p:nvSpPr>
            <p:cNvPr id="7" name="ZoneTexte 6"/>
            <p:cNvSpPr txBox="1"/>
            <p:nvPr/>
          </p:nvSpPr>
          <p:spPr>
            <a:xfrm>
              <a:off x="8409709" y="3577167"/>
              <a:ext cx="3782291" cy="1631216"/>
            </a:xfrm>
            <a:prstGeom prst="rect">
              <a:avLst/>
            </a:prstGeom>
            <a:noFill/>
          </p:spPr>
          <p:txBody>
            <a:bodyPr wrap="square" rtlCol="0">
              <a:spAutoFit/>
            </a:bodyPr>
            <a:lstStyle/>
            <a:p>
              <a:r>
                <a:rPr lang="fr-FR" sz="2000" b="0" dirty="0"/>
                <a:t>Faible délégation de pouvoir aux Chefs de circonscriptions administratives, le faible taux d’OSC suivi. </a:t>
              </a:r>
            </a:p>
            <a:p>
              <a:endParaRPr lang="fr-FR" sz="2000" b="0" dirty="0"/>
            </a:p>
          </p:txBody>
        </p:sp>
      </p:grpSp>
      <p:grpSp>
        <p:nvGrpSpPr>
          <p:cNvPr id="13" name="Groupe 12">
            <a:extLst>
              <a:ext uri="{FF2B5EF4-FFF2-40B4-BE49-F238E27FC236}">
                <a16:creationId xmlns:a16="http://schemas.microsoft.com/office/drawing/2014/main" xmlns="" id="{140FA110-DD57-45F9-AC80-775C59260BBD}"/>
              </a:ext>
            </a:extLst>
          </p:cNvPr>
          <p:cNvGrpSpPr/>
          <p:nvPr/>
        </p:nvGrpSpPr>
        <p:grpSpPr>
          <a:xfrm>
            <a:off x="3314898" y="1075674"/>
            <a:ext cx="8279299" cy="884382"/>
            <a:chOff x="3314898" y="1075674"/>
            <a:chExt cx="8279299" cy="884382"/>
          </a:xfrm>
        </p:grpSpPr>
        <p:sp>
          <p:nvSpPr>
            <p:cNvPr id="5" name="Rectangle 4"/>
            <p:cNvSpPr/>
            <p:nvPr/>
          </p:nvSpPr>
          <p:spPr>
            <a:xfrm>
              <a:off x="4613632" y="1375281"/>
              <a:ext cx="6980565" cy="584775"/>
            </a:xfrm>
            <a:prstGeom prst="rect">
              <a:avLst/>
            </a:prstGeom>
          </p:spPr>
          <p:txBody>
            <a:bodyPr wrap="none">
              <a:spAutoFit/>
            </a:bodyPr>
            <a:lstStyle/>
            <a:p>
              <a:r>
                <a:rPr lang="fr-FR" sz="3200" dirty="0"/>
                <a:t>GOUVERNANCE ADMINISTRATIVE</a:t>
              </a:r>
            </a:p>
          </p:txBody>
        </p:sp>
        <p:pic>
          <p:nvPicPr>
            <p:cNvPr id="12" name="Image 11">
              <a:extLst>
                <a:ext uri="{FF2B5EF4-FFF2-40B4-BE49-F238E27FC236}">
                  <a16:creationId xmlns:a16="http://schemas.microsoft.com/office/drawing/2014/main" xmlns="" id="{C8E828A8-EA83-4FA3-8E66-20D85CD1BE0C}"/>
                </a:ext>
              </a:extLst>
            </p:cNvPr>
            <p:cNvPicPr>
              <a:picLocks noChangeAspect="1"/>
            </p:cNvPicPr>
            <p:nvPr/>
          </p:nvPicPr>
          <p:blipFill>
            <a:blip r:embed="rId3"/>
            <a:stretch>
              <a:fillRect/>
            </a:stretch>
          </p:blipFill>
          <p:spPr>
            <a:xfrm>
              <a:off x="3314898" y="1075674"/>
              <a:ext cx="1378129" cy="858904"/>
            </a:xfrm>
            <a:prstGeom prst="rect">
              <a:avLst/>
            </a:prstGeom>
          </p:spPr>
        </p:pic>
      </p:grpSp>
      <p:sp>
        <p:nvSpPr>
          <p:cNvPr id="16" name="Rectangle 15">
            <a:extLst>
              <a:ext uri="{FF2B5EF4-FFF2-40B4-BE49-F238E27FC236}">
                <a16:creationId xmlns:a16="http://schemas.microsoft.com/office/drawing/2014/main" xmlns="" id="{C52AE8B9-F0F4-4693-A86D-26AB9F1AB468}"/>
              </a:ext>
            </a:extLst>
          </p:cNvPr>
          <p:cNvSpPr/>
          <p:nvPr/>
        </p:nvSpPr>
        <p:spPr>
          <a:xfrm>
            <a:off x="2324100" y="270418"/>
            <a:ext cx="8934450" cy="4762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457200" indent="-457200">
              <a:buAutoNum type="arabicPeriod"/>
            </a:pPr>
            <a:r>
              <a:rPr lang="fr-FR" altLang="fr-FR" sz="3200" dirty="0">
                <a:solidFill>
                  <a:schemeClr val="accent2">
                    <a:lumMod val="75000"/>
                  </a:schemeClr>
                </a:solidFill>
                <a:latin typeface="+mj-lt"/>
                <a:ea typeface="+mj-ea"/>
                <a:cs typeface="+mj-cs"/>
              </a:rPr>
              <a:t>LES RÉSULTATS ENREGISTRÉS EN 2017</a:t>
            </a:r>
          </a:p>
        </p:txBody>
      </p:sp>
    </p:spTree>
    <p:extLst>
      <p:ext uri="{BB962C8B-B14F-4D97-AF65-F5344CB8AC3E}">
        <p14:creationId xmlns:p14="http://schemas.microsoft.com/office/powerpoint/2010/main" val="2023972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500" fill="hold"/>
                                        <p:tgtEl>
                                          <p:spTgt spid="13"/>
                                        </p:tgtEl>
                                        <p:attrNameLst>
                                          <p:attrName>ppt_w</p:attrName>
                                        </p:attrNameLst>
                                      </p:cBhvr>
                                      <p:tavLst>
                                        <p:tav tm="0">
                                          <p:val>
                                            <p:fltVal val="0"/>
                                          </p:val>
                                        </p:tav>
                                        <p:tav tm="100000">
                                          <p:val>
                                            <p:strVal val="#ppt_w"/>
                                          </p:val>
                                        </p:tav>
                                      </p:tavLst>
                                    </p:anim>
                                    <p:anim calcmode="lin" valueType="num">
                                      <p:cBhvr>
                                        <p:cTn id="8" dur="500" fill="hold"/>
                                        <p:tgtEl>
                                          <p:spTgt spid="13"/>
                                        </p:tgtEl>
                                        <p:attrNameLst>
                                          <p:attrName>ppt_h</p:attrName>
                                        </p:attrNameLst>
                                      </p:cBhvr>
                                      <p:tavLst>
                                        <p:tav tm="0">
                                          <p:val>
                                            <p:fltVal val="0"/>
                                          </p:val>
                                        </p:tav>
                                        <p:tav tm="100000">
                                          <p:val>
                                            <p:strVal val="#ppt_h"/>
                                          </p:val>
                                        </p:tav>
                                      </p:tavLst>
                                    </p:anim>
                                    <p:animEffect transition="in" filter="fade">
                                      <p:cBhvr>
                                        <p:cTn id="9" dur="500"/>
                                        <p:tgtEl>
                                          <p:spTgt spid="13"/>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p:cTn id="14" dur="500" fill="hold"/>
                                        <p:tgtEl>
                                          <p:spTgt spid="2"/>
                                        </p:tgtEl>
                                        <p:attrNameLst>
                                          <p:attrName>ppt_w</p:attrName>
                                        </p:attrNameLst>
                                      </p:cBhvr>
                                      <p:tavLst>
                                        <p:tav tm="0">
                                          <p:val>
                                            <p:fltVal val="0"/>
                                          </p:val>
                                        </p:tav>
                                        <p:tav tm="100000">
                                          <p:val>
                                            <p:strVal val="#ppt_w"/>
                                          </p:val>
                                        </p:tav>
                                      </p:tavLst>
                                    </p:anim>
                                    <p:anim calcmode="lin" valueType="num">
                                      <p:cBhvr>
                                        <p:cTn id="15" dur="500" fill="hold"/>
                                        <p:tgtEl>
                                          <p:spTgt spid="2"/>
                                        </p:tgtEl>
                                        <p:attrNameLst>
                                          <p:attrName>ppt_h</p:attrName>
                                        </p:attrNameLst>
                                      </p:cBhvr>
                                      <p:tavLst>
                                        <p:tav tm="0">
                                          <p:val>
                                            <p:fltVal val="0"/>
                                          </p:val>
                                        </p:tav>
                                        <p:tav tm="100000">
                                          <p:val>
                                            <p:strVal val="#ppt_h"/>
                                          </p:val>
                                        </p:tav>
                                      </p:tavLst>
                                    </p:anim>
                                    <p:animEffect transition="in" filter="fade">
                                      <p:cBhvr>
                                        <p:cTn id="16" dur="500"/>
                                        <p:tgtEl>
                                          <p:spTgt spid="2"/>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anim calcmode="lin" valueType="num">
                                      <p:cBhvr>
                                        <p:cTn id="21" dur="500" fill="hold"/>
                                        <p:tgtEl>
                                          <p:spTgt spid="3"/>
                                        </p:tgtEl>
                                        <p:attrNameLst>
                                          <p:attrName>ppt_w</p:attrName>
                                        </p:attrNameLst>
                                      </p:cBhvr>
                                      <p:tavLst>
                                        <p:tav tm="0">
                                          <p:val>
                                            <p:fltVal val="0"/>
                                          </p:val>
                                        </p:tav>
                                        <p:tav tm="100000">
                                          <p:val>
                                            <p:strVal val="#ppt_w"/>
                                          </p:val>
                                        </p:tav>
                                      </p:tavLst>
                                    </p:anim>
                                    <p:anim calcmode="lin" valueType="num">
                                      <p:cBhvr>
                                        <p:cTn id="22" dur="500" fill="hold"/>
                                        <p:tgtEl>
                                          <p:spTgt spid="3"/>
                                        </p:tgtEl>
                                        <p:attrNameLst>
                                          <p:attrName>ppt_h</p:attrName>
                                        </p:attrNameLst>
                                      </p:cBhvr>
                                      <p:tavLst>
                                        <p:tav tm="0">
                                          <p:val>
                                            <p:fltVal val="0"/>
                                          </p:val>
                                        </p:tav>
                                        <p:tav tm="100000">
                                          <p:val>
                                            <p:strVal val="#ppt_h"/>
                                          </p:val>
                                        </p:tav>
                                      </p:tavLst>
                                    </p:anim>
                                    <p:animEffect transition="in" filter="fade">
                                      <p:cBhvr>
                                        <p:cTn id="23" dur="500"/>
                                        <p:tgtEl>
                                          <p:spTgt spid="3"/>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4"/>
                                        </p:tgtEl>
                                        <p:attrNameLst>
                                          <p:attrName>style.visibility</p:attrName>
                                        </p:attrNameLst>
                                      </p:cBhvr>
                                      <p:to>
                                        <p:strVal val="visible"/>
                                      </p:to>
                                    </p:set>
                                    <p:anim calcmode="lin" valueType="num">
                                      <p:cBhvr>
                                        <p:cTn id="28" dur="500" fill="hold"/>
                                        <p:tgtEl>
                                          <p:spTgt spid="4"/>
                                        </p:tgtEl>
                                        <p:attrNameLst>
                                          <p:attrName>ppt_w</p:attrName>
                                        </p:attrNameLst>
                                      </p:cBhvr>
                                      <p:tavLst>
                                        <p:tav tm="0">
                                          <p:val>
                                            <p:fltVal val="0"/>
                                          </p:val>
                                        </p:tav>
                                        <p:tav tm="100000">
                                          <p:val>
                                            <p:strVal val="#ppt_w"/>
                                          </p:val>
                                        </p:tav>
                                      </p:tavLst>
                                    </p:anim>
                                    <p:anim calcmode="lin" valueType="num">
                                      <p:cBhvr>
                                        <p:cTn id="29" dur="500" fill="hold"/>
                                        <p:tgtEl>
                                          <p:spTgt spid="4"/>
                                        </p:tgtEl>
                                        <p:attrNameLst>
                                          <p:attrName>ppt_h</p:attrName>
                                        </p:attrNameLst>
                                      </p:cBhvr>
                                      <p:tavLst>
                                        <p:tav tm="0">
                                          <p:val>
                                            <p:fltVal val="0"/>
                                          </p:val>
                                        </p:tav>
                                        <p:tav tm="100000">
                                          <p:val>
                                            <p:strVal val="#ppt_h"/>
                                          </p:val>
                                        </p:tav>
                                      </p:tavLst>
                                    </p:anim>
                                    <p:animEffect transition="in" filter="fade">
                                      <p:cBhvr>
                                        <p:cTn id="30" dur="500"/>
                                        <p:tgtEl>
                                          <p:spTgt spid="4"/>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6"/>
                                        </p:tgtEl>
                                        <p:attrNameLst>
                                          <p:attrName>style.visibility</p:attrName>
                                        </p:attrNameLst>
                                      </p:cBhvr>
                                      <p:to>
                                        <p:strVal val="visible"/>
                                      </p:to>
                                    </p:set>
                                    <p:anim calcmode="lin" valueType="num">
                                      <p:cBhvr>
                                        <p:cTn id="35" dur="500" fill="hold"/>
                                        <p:tgtEl>
                                          <p:spTgt spid="6"/>
                                        </p:tgtEl>
                                        <p:attrNameLst>
                                          <p:attrName>ppt_w</p:attrName>
                                        </p:attrNameLst>
                                      </p:cBhvr>
                                      <p:tavLst>
                                        <p:tav tm="0">
                                          <p:val>
                                            <p:fltVal val="0"/>
                                          </p:val>
                                        </p:tav>
                                        <p:tav tm="100000">
                                          <p:val>
                                            <p:strVal val="#ppt_w"/>
                                          </p:val>
                                        </p:tav>
                                      </p:tavLst>
                                    </p:anim>
                                    <p:anim calcmode="lin" valueType="num">
                                      <p:cBhvr>
                                        <p:cTn id="36" dur="500" fill="hold"/>
                                        <p:tgtEl>
                                          <p:spTgt spid="6"/>
                                        </p:tgtEl>
                                        <p:attrNameLst>
                                          <p:attrName>ppt_h</p:attrName>
                                        </p:attrNameLst>
                                      </p:cBhvr>
                                      <p:tavLst>
                                        <p:tav tm="0">
                                          <p:val>
                                            <p:fltVal val="0"/>
                                          </p:val>
                                        </p:tav>
                                        <p:tav tm="100000">
                                          <p:val>
                                            <p:strVal val="#ppt_h"/>
                                          </p:val>
                                        </p:tav>
                                      </p:tavLst>
                                    </p:anim>
                                    <p:animEffect transition="in" filter="fade">
                                      <p:cBhvr>
                                        <p:cTn id="37" dur="500"/>
                                        <p:tgtEl>
                                          <p:spTgt spid="6"/>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nodeType="clickEffect">
                                  <p:stCondLst>
                                    <p:cond delay="0"/>
                                  </p:stCondLst>
                                  <p:childTnLst>
                                    <p:set>
                                      <p:cBhvr>
                                        <p:cTn id="41" dur="1" fill="hold">
                                          <p:stCondLst>
                                            <p:cond delay="0"/>
                                          </p:stCondLst>
                                        </p:cTn>
                                        <p:tgtEl>
                                          <p:spTgt spid="15"/>
                                        </p:tgtEl>
                                        <p:attrNameLst>
                                          <p:attrName>style.visibility</p:attrName>
                                        </p:attrNameLst>
                                      </p:cBhvr>
                                      <p:to>
                                        <p:strVal val="visible"/>
                                      </p:to>
                                    </p:set>
                                    <p:anim calcmode="lin" valueType="num">
                                      <p:cBhvr>
                                        <p:cTn id="42" dur="500" fill="hold"/>
                                        <p:tgtEl>
                                          <p:spTgt spid="15"/>
                                        </p:tgtEl>
                                        <p:attrNameLst>
                                          <p:attrName>ppt_w</p:attrName>
                                        </p:attrNameLst>
                                      </p:cBhvr>
                                      <p:tavLst>
                                        <p:tav tm="0">
                                          <p:val>
                                            <p:fltVal val="0"/>
                                          </p:val>
                                        </p:tav>
                                        <p:tav tm="100000">
                                          <p:val>
                                            <p:strVal val="#ppt_w"/>
                                          </p:val>
                                        </p:tav>
                                      </p:tavLst>
                                    </p:anim>
                                    <p:anim calcmode="lin" valueType="num">
                                      <p:cBhvr>
                                        <p:cTn id="43" dur="500" fill="hold"/>
                                        <p:tgtEl>
                                          <p:spTgt spid="15"/>
                                        </p:tgtEl>
                                        <p:attrNameLst>
                                          <p:attrName>ppt_h</p:attrName>
                                        </p:attrNameLst>
                                      </p:cBhvr>
                                      <p:tavLst>
                                        <p:tav tm="0">
                                          <p:val>
                                            <p:fltVal val="0"/>
                                          </p:val>
                                        </p:tav>
                                        <p:tav tm="100000">
                                          <p:val>
                                            <p:strVal val="#ppt_h"/>
                                          </p:val>
                                        </p:tav>
                                      </p:tavLst>
                                    </p:anim>
                                    <p:animEffect transition="in" filter="fade">
                                      <p:cBhvr>
                                        <p:cTn id="44"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4" grpId="0"/>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2" y="2949905"/>
            <a:ext cx="4014798" cy="1446550"/>
          </a:xfrm>
          <a:prstGeom prst="rect">
            <a:avLst/>
          </a:prstGeom>
        </p:spPr>
        <p:txBody>
          <a:bodyPr wrap="square">
            <a:spAutoFit/>
          </a:bodyPr>
          <a:lstStyle/>
          <a:p>
            <a:r>
              <a:rPr lang="fr-FR" sz="2200" b="0" dirty="0">
                <a:latin typeface="+mn-lt"/>
              </a:rPr>
              <a:t>Amélioration du recouvrement </a:t>
            </a:r>
            <a:r>
              <a:rPr lang="fr-FR" sz="2200" b="0" dirty="0" smtClean="0">
                <a:latin typeface="+mn-lt"/>
              </a:rPr>
              <a:t>des recettes fiscales avec </a:t>
            </a:r>
            <a:r>
              <a:rPr lang="fr-FR" sz="2200" b="0" dirty="0">
                <a:latin typeface="+mn-lt"/>
              </a:rPr>
              <a:t>une pression fiscale de 16,5% contre 15,2% en 2015. </a:t>
            </a:r>
          </a:p>
        </p:txBody>
      </p:sp>
      <p:sp>
        <p:nvSpPr>
          <p:cNvPr id="13" name="Rectangle 12"/>
          <p:cNvSpPr/>
          <p:nvPr/>
        </p:nvSpPr>
        <p:spPr>
          <a:xfrm>
            <a:off x="4275536" y="2993124"/>
            <a:ext cx="3074874" cy="769441"/>
          </a:xfrm>
          <a:prstGeom prst="rect">
            <a:avLst/>
          </a:prstGeom>
        </p:spPr>
        <p:txBody>
          <a:bodyPr wrap="square">
            <a:spAutoFit/>
          </a:bodyPr>
          <a:lstStyle/>
          <a:p>
            <a:r>
              <a:rPr lang="fr-FR" sz="2200" b="0" dirty="0">
                <a:latin typeface="+mn-lt"/>
              </a:rPr>
              <a:t>Basculement effectif au Budget-Programme</a:t>
            </a:r>
          </a:p>
        </p:txBody>
      </p:sp>
      <p:sp>
        <p:nvSpPr>
          <p:cNvPr id="14" name="Rectangle 13"/>
          <p:cNvSpPr/>
          <p:nvPr/>
        </p:nvSpPr>
        <p:spPr>
          <a:xfrm>
            <a:off x="7750612" y="2852833"/>
            <a:ext cx="4404843" cy="1446550"/>
          </a:xfrm>
          <a:prstGeom prst="rect">
            <a:avLst/>
          </a:prstGeom>
        </p:spPr>
        <p:txBody>
          <a:bodyPr wrap="square">
            <a:spAutoFit/>
          </a:bodyPr>
          <a:lstStyle/>
          <a:p>
            <a:r>
              <a:rPr lang="fr-FR" sz="2200" b="0" dirty="0">
                <a:latin typeface="+mn-lt"/>
              </a:rPr>
              <a:t>Renforcement des instruments de financement de l’économie (PAE/JF, STARTUP, Banque agricole, etc.)</a:t>
            </a:r>
          </a:p>
        </p:txBody>
      </p:sp>
      <p:sp>
        <p:nvSpPr>
          <p:cNvPr id="15" name="Rectangle 14"/>
          <p:cNvSpPr/>
          <p:nvPr/>
        </p:nvSpPr>
        <p:spPr>
          <a:xfrm>
            <a:off x="6460067" y="5535716"/>
            <a:ext cx="5696268" cy="1446550"/>
          </a:xfrm>
          <a:prstGeom prst="rect">
            <a:avLst/>
          </a:prstGeom>
          <a:solidFill>
            <a:srgbClr val="FFF1C5"/>
          </a:solidFill>
        </p:spPr>
        <p:txBody>
          <a:bodyPr wrap="square">
            <a:spAutoFit/>
          </a:bodyPr>
          <a:lstStyle/>
          <a:p>
            <a:pPr algn="just"/>
            <a:r>
              <a:rPr lang="fr-FR" sz="2200" b="0" dirty="0">
                <a:solidFill>
                  <a:schemeClr val="dk1"/>
                </a:solidFill>
              </a:rPr>
              <a:t>Stagnation voire du </a:t>
            </a:r>
            <a:r>
              <a:rPr lang="fr-FR" sz="2200" b="0">
                <a:solidFill>
                  <a:schemeClr val="dk1"/>
                </a:solidFill>
              </a:rPr>
              <a:t>score </a:t>
            </a:r>
            <a:r>
              <a:rPr lang="fr-FR" sz="2200" b="0" smtClean="0">
                <a:solidFill>
                  <a:schemeClr val="dk1"/>
                </a:solidFill>
              </a:rPr>
              <a:t>CPIA </a:t>
            </a:r>
            <a:r>
              <a:rPr lang="fr-FR" sz="2200" b="0" dirty="0">
                <a:solidFill>
                  <a:schemeClr val="dk1"/>
                </a:solidFill>
              </a:rPr>
              <a:t>à 3,6 en 2016 et 2017, au niveau de l’indice de perception de pauvreté de </a:t>
            </a:r>
            <a:r>
              <a:rPr lang="fr-FR" sz="2200" b="0" dirty="0" err="1">
                <a:solidFill>
                  <a:schemeClr val="dk1"/>
                </a:solidFill>
              </a:rPr>
              <a:t>Transparency</a:t>
            </a:r>
            <a:r>
              <a:rPr lang="fr-FR" sz="2200" b="0" dirty="0">
                <a:solidFill>
                  <a:schemeClr val="dk1"/>
                </a:solidFill>
              </a:rPr>
              <a:t> (42/100)</a:t>
            </a:r>
            <a:endParaRPr lang="fr-FR" sz="2200" b="0" dirty="0"/>
          </a:p>
        </p:txBody>
      </p:sp>
      <p:sp>
        <p:nvSpPr>
          <p:cNvPr id="16" name="Rectangle 15"/>
          <p:cNvSpPr/>
          <p:nvPr/>
        </p:nvSpPr>
        <p:spPr>
          <a:xfrm>
            <a:off x="1" y="5342589"/>
            <a:ext cx="5140036" cy="1446550"/>
          </a:xfrm>
          <a:prstGeom prst="rect">
            <a:avLst/>
          </a:prstGeom>
          <a:solidFill>
            <a:srgbClr val="FFF1C5"/>
          </a:solidFill>
        </p:spPr>
        <p:txBody>
          <a:bodyPr wrap="square">
            <a:spAutoFit/>
          </a:bodyPr>
          <a:lstStyle/>
          <a:p>
            <a:pPr algn="just"/>
            <a:r>
              <a:rPr lang="fr-FR" sz="2200" b="0" dirty="0"/>
              <a:t>Faible accroissement de la </a:t>
            </a:r>
            <a:r>
              <a:rPr lang="fr-FR" sz="2200" b="0" dirty="0">
                <a:solidFill>
                  <a:schemeClr val="dk1"/>
                </a:solidFill>
              </a:rPr>
              <a:t>part du budget de l’Etat transférée aux collectivités territoriales (4,6% en 2017 pour une cible de 8%)</a:t>
            </a:r>
          </a:p>
        </p:txBody>
      </p:sp>
      <p:sp>
        <p:nvSpPr>
          <p:cNvPr id="11" name="ZoneTexte 10">
            <a:extLst>
              <a:ext uri="{FF2B5EF4-FFF2-40B4-BE49-F238E27FC236}">
                <a16:creationId xmlns:a16="http://schemas.microsoft.com/office/drawing/2014/main" xmlns="" id="{91348437-B623-4D10-AB7F-598F898E9263}"/>
              </a:ext>
            </a:extLst>
          </p:cNvPr>
          <p:cNvSpPr txBox="1"/>
          <p:nvPr/>
        </p:nvSpPr>
        <p:spPr>
          <a:xfrm>
            <a:off x="-8081" y="4498468"/>
            <a:ext cx="12200081" cy="584775"/>
          </a:xfrm>
          <a:prstGeom prst="rect">
            <a:avLst/>
          </a:prstGeom>
          <a:solidFill>
            <a:srgbClr val="FFCD2D"/>
          </a:solidFill>
        </p:spPr>
        <p:txBody>
          <a:bodyPr wrap="square" rtlCol="0">
            <a:spAutoFit/>
          </a:bodyPr>
          <a:lstStyle/>
          <a:p>
            <a:r>
              <a:rPr lang="fr-FR" sz="3200" dirty="0"/>
              <a:t>LES DEFIS</a:t>
            </a:r>
          </a:p>
        </p:txBody>
      </p:sp>
      <p:grpSp>
        <p:nvGrpSpPr>
          <p:cNvPr id="2" name="Groupe 1">
            <a:extLst>
              <a:ext uri="{FF2B5EF4-FFF2-40B4-BE49-F238E27FC236}">
                <a16:creationId xmlns:a16="http://schemas.microsoft.com/office/drawing/2014/main" xmlns="" id="{73BC48F1-C3ED-4D23-BE10-B0D5B7F35C09}"/>
              </a:ext>
            </a:extLst>
          </p:cNvPr>
          <p:cNvGrpSpPr/>
          <p:nvPr/>
        </p:nvGrpSpPr>
        <p:grpSpPr>
          <a:xfrm>
            <a:off x="153876" y="1323466"/>
            <a:ext cx="9899172" cy="755724"/>
            <a:chOff x="4014800" y="1323466"/>
            <a:chExt cx="6240393" cy="755724"/>
          </a:xfrm>
        </p:grpSpPr>
        <p:sp>
          <p:nvSpPr>
            <p:cNvPr id="5" name="Rectangle 4"/>
            <p:cNvSpPr/>
            <p:nvPr/>
          </p:nvSpPr>
          <p:spPr>
            <a:xfrm>
              <a:off x="4882268" y="1378162"/>
              <a:ext cx="5372925" cy="461665"/>
            </a:xfrm>
            <a:prstGeom prst="rect">
              <a:avLst/>
            </a:prstGeom>
          </p:spPr>
          <p:txBody>
            <a:bodyPr wrap="none">
              <a:spAutoFit/>
            </a:bodyPr>
            <a:lstStyle/>
            <a:p>
              <a:r>
                <a:rPr lang="fr-FR" sz="2400" dirty="0" smtClean="0"/>
                <a:t>GOUVERNANCE ECONOMIQUE </a:t>
              </a:r>
              <a:r>
                <a:rPr lang="fr-FR" sz="2400" dirty="0"/>
                <a:t>ET </a:t>
              </a:r>
              <a:r>
                <a:rPr lang="fr-FR" sz="2400" dirty="0" smtClean="0"/>
                <a:t>DECENTRALISATION</a:t>
              </a:r>
              <a:endParaRPr lang="fr-FR" sz="2400" dirty="0"/>
            </a:p>
          </p:txBody>
        </p:sp>
        <p:pic>
          <p:nvPicPr>
            <p:cNvPr id="18" name="Image 17">
              <a:extLst>
                <a:ext uri="{FF2B5EF4-FFF2-40B4-BE49-F238E27FC236}">
                  <a16:creationId xmlns:a16="http://schemas.microsoft.com/office/drawing/2014/main" xmlns="" id="{F597DB1C-DB57-4631-9F24-D9D8823B0E6C}"/>
                </a:ext>
              </a:extLst>
            </p:cNvPr>
            <p:cNvPicPr>
              <a:picLocks noChangeAspect="1"/>
            </p:cNvPicPr>
            <p:nvPr/>
          </p:nvPicPr>
          <p:blipFill>
            <a:blip r:embed="rId3"/>
            <a:stretch>
              <a:fillRect/>
            </a:stretch>
          </p:blipFill>
          <p:spPr>
            <a:xfrm>
              <a:off x="4014800" y="1323466"/>
              <a:ext cx="755724" cy="755724"/>
            </a:xfrm>
            <a:prstGeom prst="rect">
              <a:avLst/>
            </a:prstGeom>
          </p:spPr>
        </p:pic>
      </p:grpSp>
      <p:sp>
        <p:nvSpPr>
          <p:cNvPr id="19" name="Rectangle 18">
            <a:extLst>
              <a:ext uri="{FF2B5EF4-FFF2-40B4-BE49-F238E27FC236}">
                <a16:creationId xmlns:a16="http://schemas.microsoft.com/office/drawing/2014/main" xmlns="" id="{2529D343-8427-4AC4-B531-1676E3F93DAD}"/>
              </a:ext>
            </a:extLst>
          </p:cNvPr>
          <p:cNvSpPr/>
          <p:nvPr/>
        </p:nvSpPr>
        <p:spPr>
          <a:xfrm>
            <a:off x="2324100" y="270418"/>
            <a:ext cx="8934450" cy="4762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457200" indent="-457200">
              <a:buAutoNum type="arabicPeriod"/>
            </a:pPr>
            <a:r>
              <a:rPr lang="fr-FR" altLang="fr-FR" sz="3200" dirty="0">
                <a:solidFill>
                  <a:schemeClr val="accent2">
                    <a:lumMod val="75000"/>
                  </a:schemeClr>
                </a:solidFill>
                <a:latin typeface="+mj-lt"/>
                <a:ea typeface="+mj-ea"/>
                <a:cs typeface="+mj-cs"/>
              </a:rPr>
              <a:t>LES RÉSULTATS ENREGISTRÉS EN 2017</a:t>
            </a:r>
          </a:p>
        </p:txBody>
      </p:sp>
    </p:spTree>
    <p:extLst>
      <p:ext uri="{BB962C8B-B14F-4D97-AF65-F5344CB8AC3E}">
        <p14:creationId xmlns:p14="http://schemas.microsoft.com/office/powerpoint/2010/main" val="1510573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12"/>
                                        </p:tgtEl>
                                        <p:attrNameLst>
                                          <p:attrName>style.visibility</p:attrName>
                                        </p:attrNameLst>
                                      </p:cBhvr>
                                      <p:to>
                                        <p:strVal val="visible"/>
                                      </p:to>
                                    </p:set>
                                    <p:anim calcmode="lin" valueType="num">
                                      <p:cBhvr>
                                        <p:cTn id="14" dur="500" fill="hold"/>
                                        <p:tgtEl>
                                          <p:spTgt spid="12"/>
                                        </p:tgtEl>
                                        <p:attrNameLst>
                                          <p:attrName>ppt_w</p:attrName>
                                        </p:attrNameLst>
                                      </p:cBhvr>
                                      <p:tavLst>
                                        <p:tav tm="0">
                                          <p:val>
                                            <p:fltVal val="0"/>
                                          </p:val>
                                        </p:tav>
                                        <p:tav tm="100000">
                                          <p:val>
                                            <p:strVal val="#ppt_w"/>
                                          </p:val>
                                        </p:tav>
                                      </p:tavLst>
                                    </p:anim>
                                    <p:anim calcmode="lin" valueType="num">
                                      <p:cBhvr>
                                        <p:cTn id="15" dur="500" fill="hold"/>
                                        <p:tgtEl>
                                          <p:spTgt spid="12"/>
                                        </p:tgtEl>
                                        <p:attrNameLst>
                                          <p:attrName>ppt_h</p:attrName>
                                        </p:attrNameLst>
                                      </p:cBhvr>
                                      <p:tavLst>
                                        <p:tav tm="0">
                                          <p:val>
                                            <p:fltVal val="0"/>
                                          </p:val>
                                        </p:tav>
                                        <p:tav tm="100000">
                                          <p:val>
                                            <p:strVal val="#ppt_h"/>
                                          </p:val>
                                        </p:tav>
                                      </p:tavLst>
                                    </p:anim>
                                    <p:animEffect transition="in" filter="fade">
                                      <p:cBhvr>
                                        <p:cTn id="16" dur="500"/>
                                        <p:tgtEl>
                                          <p:spTgt spid="12"/>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13"/>
                                        </p:tgtEl>
                                        <p:attrNameLst>
                                          <p:attrName>style.visibility</p:attrName>
                                        </p:attrNameLst>
                                      </p:cBhvr>
                                      <p:to>
                                        <p:strVal val="visible"/>
                                      </p:to>
                                    </p:set>
                                    <p:anim calcmode="lin" valueType="num">
                                      <p:cBhvr>
                                        <p:cTn id="21" dur="500" fill="hold"/>
                                        <p:tgtEl>
                                          <p:spTgt spid="13"/>
                                        </p:tgtEl>
                                        <p:attrNameLst>
                                          <p:attrName>ppt_w</p:attrName>
                                        </p:attrNameLst>
                                      </p:cBhvr>
                                      <p:tavLst>
                                        <p:tav tm="0">
                                          <p:val>
                                            <p:fltVal val="0"/>
                                          </p:val>
                                        </p:tav>
                                        <p:tav tm="100000">
                                          <p:val>
                                            <p:strVal val="#ppt_w"/>
                                          </p:val>
                                        </p:tav>
                                      </p:tavLst>
                                    </p:anim>
                                    <p:anim calcmode="lin" valueType="num">
                                      <p:cBhvr>
                                        <p:cTn id="22" dur="500" fill="hold"/>
                                        <p:tgtEl>
                                          <p:spTgt spid="13"/>
                                        </p:tgtEl>
                                        <p:attrNameLst>
                                          <p:attrName>ppt_h</p:attrName>
                                        </p:attrNameLst>
                                      </p:cBhvr>
                                      <p:tavLst>
                                        <p:tav tm="0">
                                          <p:val>
                                            <p:fltVal val="0"/>
                                          </p:val>
                                        </p:tav>
                                        <p:tav tm="100000">
                                          <p:val>
                                            <p:strVal val="#ppt_h"/>
                                          </p:val>
                                        </p:tav>
                                      </p:tavLst>
                                    </p:anim>
                                    <p:animEffect transition="in" filter="fade">
                                      <p:cBhvr>
                                        <p:cTn id="23" dur="500"/>
                                        <p:tgtEl>
                                          <p:spTgt spid="13"/>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14"/>
                                        </p:tgtEl>
                                        <p:attrNameLst>
                                          <p:attrName>style.visibility</p:attrName>
                                        </p:attrNameLst>
                                      </p:cBhvr>
                                      <p:to>
                                        <p:strVal val="visible"/>
                                      </p:to>
                                    </p:set>
                                    <p:anim calcmode="lin" valueType="num">
                                      <p:cBhvr>
                                        <p:cTn id="28" dur="500" fill="hold"/>
                                        <p:tgtEl>
                                          <p:spTgt spid="14"/>
                                        </p:tgtEl>
                                        <p:attrNameLst>
                                          <p:attrName>ppt_w</p:attrName>
                                        </p:attrNameLst>
                                      </p:cBhvr>
                                      <p:tavLst>
                                        <p:tav tm="0">
                                          <p:val>
                                            <p:fltVal val="0"/>
                                          </p:val>
                                        </p:tav>
                                        <p:tav tm="100000">
                                          <p:val>
                                            <p:strVal val="#ppt_w"/>
                                          </p:val>
                                        </p:tav>
                                      </p:tavLst>
                                    </p:anim>
                                    <p:anim calcmode="lin" valueType="num">
                                      <p:cBhvr>
                                        <p:cTn id="29" dur="500" fill="hold"/>
                                        <p:tgtEl>
                                          <p:spTgt spid="14"/>
                                        </p:tgtEl>
                                        <p:attrNameLst>
                                          <p:attrName>ppt_h</p:attrName>
                                        </p:attrNameLst>
                                      </p:cBhvr>
                                      <p:tavLst>
                                        <p:tav tm="0">
                                          <p:val>
                                            <p:fltVal val="0"/>
                                          </p:val>
                                        </p:tav>
                                        <p:tav tm="100000">
                                          <p:val>
                                            <p:strVal val="#ppt_h"/>
                                          </p:val>
                                        </p:tav>
                                      </p:tavLst>
                                    </p:anim>
                                    <p:animEffect transition="in" filter="fade">
                                      <p:cBhvr>
                                        <p:cTn id="30" dur="500"/>
                                        <p:tgtEl>
                                          <p:spTgt spid="14"/>
                                        </p:tgtEl>
                                      </p:cBhvr>
                                    </p:animEffec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53" presetClass="entr" presetSubtype="16" fill="hold" grpId="0" nodeType="clickEffect">
                                  <p:stCondLst>
                                    <p:cond delay="0"/>
                                  </p:stCondLst>
                                  <p:childTnLst>
                                    <p:set>
                                      <p:cBhvr>
                                        <p:cTn id="38" dur="1" fill="hold">
                                          <p:stCondLst>
                                            <p:cond delay="0"/>
                                          </p:stCondLst>
                                        </p:cTn>
                                        <p:tgtEl>
                                          <p:spTgt spid="16"/>
                                        </p:tgtEl>
                                        <p:attrNameLst>
                                          <p:attrName>style.visibility</p:attrName>
                                        </p:attrNameLst>
                                      </p:cBhvr>
                                      <p:to>
                                        <p:strVal val="visible"/>
                                      </p:to>
                                    </p:set>
                                    <p:anim calcmode="lin" valueType="num">
                                      <p:cBhvr>
                                        <p:cTn id="39" dur="500" fill="hold"/>
                                        <p:tgtEl>
                                          <p:spTgt spid="16"/>
                                        </p:tgtEl>
                                        <p:attrNameLst>
                                          <p:attrName>ppt_w</p:attrName>
                                        </p:attrNameLst>
                                      </p:cBhvr>
                                      <p:tavLst>
                                        <p:tav tm="0">
                                          <p:val>
                                            <p:fltVal val="0"/>
                                          </p:val>
                                        </p:tav>
                                        <p:tav tm="100000">
                                          <p:val>
                                            <p:strVal val="#ppt_w"/>
                                          </p:val>
                                        </p:tav>
                                      </p:tavLst>
                                    </p:anim>
                                    <p:anim calcmode="lin" valueType="num">
                                      <p:cBhvr>
                                        <p:cTn id="40" dur="500" fill="hold"/>
                                        <p:tgtEl>
                                          <p:spTgt spid="16"/>
                                        </p:tgtEl>
                                        <p:attrNameLst>
                                          <p:attrName>ppt_h</p:attrName>
                                        </p:attrNameLst>
                                      </p:cBhvr>
                                      <p:tavLst>
                                        <p:tav tm="0">
                                          <p:val>
                                            <p:fltVal val="0"/>
                                          </p:val>
                                        </p:tav>
                                        <p:tav tm="100000">
                                          <p:val>
                                            <p:strVal val="#ppt_h"/>
                                          </p:val>
                                        </p:tav>
                                      </p:tavLst>
                                    </p:anim>
                                    <p:animEffect transition="in" filter="fade">
                                      <p:cBhvr>
                                        <p:cTn id="41" dur="500"/>
                                        <p:tgtEl>
                                          <p:spTgt spid="16"/>
                                        </p:tgtEl>
                                      </p:cBhvr>
                                    </p:animEffect>
                                  </p:childTnLst>
                                </p:cTn>
                              </p:par>
                              <p:par>
                                <p:cTn id="42" presetID="53" presetClass="entr" presetSubtype="16" fill="hold" grpId="0" nodeType="withEffect">
                                  <p:stCondLst>
                                    <p:cond delay="0"/>
                                  </p:stCondLst>
                                  <p:childTnLst>
                                    <p:set>
                                      <p:cBhvr>
                                        <p:cTn id="43" dur="1" fill="hold">
                                          <p:stCondLst>
                                            <p:cond delay="0"/>
                                          </p:stCondLst>
                                        </p:cTn>
                                        <p:tgtEl>
                                          <p:spTgt spid="15"/>
                                        </p:tgtEl>
                                        <p:attrNameLst>
                                          <p:attrName>style.visibility</p:attrName>
                                        </p:attrNameLst>
                                      </p:cBhvr>
                                      <p:to>
                                        <p:strVal val="visible"/>
                                      </p:to>
                                    </p:set>
                                    <p:anim calcmode="lin" valueType="num">
                                      <p:cBhvr>
                                        <p:cTn id="44" dur="500" fill="hold"/>
                                        <p:tgtEl>
                                          <p:spTgt spid="15"/>
                                        </p:tgtEl>
                                        <p:attrNameLst>
                                          <p:attrName>ppt_w</p:attrName>
                                        </p:attrNameLst>
                                      </p:cBhvr>
                                      <p:tavLst>
                                        <p:tav tm="0">
                                          <p:val>
                                            <p:fltVal val="0"/>
                                          </p:val>
                                        </p:tav>
                                        <p:tav tm="100000">
                                          <p:val>
                                            <p:strVal val="#ppt_w"/>
                                          </p:val>
                                        </p:tav>
                                      </p:tavLst>
                                    </p:anim>
                                    <p:anim calcmode="lin" valueType="num">
                                      <p:cBhvr>
                                        <p:cTn id="45" dur="500" fill="hold"/>
                                        <p:tgtEl>
                                          <p:spTgt spid="15"/>
                                        </p:tgtEl>
                                        <p:attrNameLst>
                                          <p:attrName>ppt_h</p:attrName>
                                        </p:attrNameLst>
                                      </p:cBhvr>
                                      <p:tavLst>
                                        <p:tav tm="0">
                                          <p:val>
                                            <p:fltVal val="0"/>
                                          </p:val>
                                        </p:tav>
                                        <p:tav tm="100000">
                                          <p:val>
                                            <p:strVal val="#ppt_h"/>
                                          </p:val>
                                        </p:tav>
                                      </p:tavLst>
                                    </p:anim>
                                    <p:animEffect transition="in" filter="fade">
                                      <p:cBhvr>
                                        <p:cTn id="46"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p:bldP spid="15" grpId="0" animBg="1"/>
      <p:bldP spid="16" grpId="0" animBg="1"/>
      <p:bldP spid="1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 5" descr="pndes-02-02.jpg">
            <a:extLst>
              <a:ext uri="{FF2B5EF4-FFF2-40B4-BE49-F238E27FC236}">
                <a16:creationId xmlns:a16="http://schemas.microsoft.com/office/drawing/2014/main" xmlns="" id="{0358386D-F8C4-4073-A40C-66BF1C4AAD2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8606" y="1032387"/>
            <a:ext cx="3819094" cy="6223122"/>
          </a:xfrm>
          <a:prstGeom prst="rect">
            <a:avLst/>
          </a:prstGeom>
        </p:spPr>
      </p:pic>
      <p:sp>
        <p:nvSpPr>
          <p:cNvPr id="7" name="Triangle rectangle 6">
            <a:extLst>
              <a:ext uri="{FF2B5EF4-FFF2-40B4-BE49-F238E27FC236}">
                <a16:creationId xmlns:a16="http://schemas.microsoft.com/office/drawing/2014/main" xmlns="" id="{0922864A-4520-4CC3-916D-3B4AE29A0030}"/>
              </a:ext>
            </a:extLst>
          </p:cNvPr>
          <p:cNvSpPr/>
          <p:nvPr/>
        </p:nvSpPr>
        <p:spPr bwMode="auto">
          <a:xfrm flipH="1">
            <a:off x="5048250" y="5886450"/>
            <a:ext cx="7143750" cy="971550"/>
          </a:xfrm>
          <a:prstGeom prst="rtTriangle">
            <a:avLst/>
          </a:prstGeom>
          <a:solidFill>
            <a:schemeClr val="accent6">
              <a:lumMod val="75000"/>
            </a:schemeClr>
          </a:solidFill>
          <a:ln w="28575" cap="flat" cmpd="sng" algn="ctr">
            <a:solidFill>
              <a:srgbClr val="FFFF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1800" b="1" i="0" u="none" strike="noStrike" cap="none" normalizeH="0" baseline="0">
              <a:ln>
                <a:noFill/>
              </a:ln>
              <a:solidFill>
                <a:schemeClr val="accent1"/>
              </a:solidFill>
              <a:effectLst/>
              <a:latin typeface="Arial" charset="0"/>
            </a:endParaRPr>
          </a:p>
        </p:txBody>
      </p:sp>
      <p:sp>
        <p:nvSpPr>
          <p:cNvPr id="9" name="Rectangle 8">
            <a:extLst>
              <a:ext uri="{FF2B5EF4-FFF2-40B4-BE49-F238E27FC236}">
                <a16:creationId xmlns:a16="http://schemas.microsoft.com/office/drawing/2014/main" xmlns="" id="{4C447FF2-1562-46A5-8216-E0ED46ADE3E9}"/>
              </a:ext>
            </a:extLst>
          </p:cNvPr>
          <p:cNvSpPr/>
          <p:nvPr/>
        </p:nvSpPr>
        <p:spPr>
          <a:xfrm>
            <a:off x="2324100" y="270418"/>
            <a:ext cx="8934450" cy="4762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457200" indent="-457200">
              <a:buAutoNum type="arabicPeriod"/>
            </a:pPr>
            <a:r>
              <a:rPr lang="fr-FR" altLang="fr-FR" sz="3200" dirty="0">
                <a:solidFill>
                  <a:schemeClr val="accent2">
                    <a:lumMod val="75000"/>
                  </a:schemeClr>
                </a:solidFill>
                <a:latin typeface="+mj-lt"/>
                <a:ea typeface="+mj-ea"/>
                <a:cs typeface="+mj-cs"/>
              </a:rPr>
              <a:t>LES RÉSULTATS ENREGISTRÉS EN 2017</a:t>
            </a:r>
          </a:p>
        </p:txBody>
      </p:sp>
    </p:spTree>
    <p:extLst>
      <p:ext uri="{BB962C8B-B14F-4D97-AF65-F5344CB8AC3E}">
        <p14:creationId xmlns:p14="http://schemas.microsoft.com/office/powerpoint/2010/main" val="4222164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511721" y="6081814"/>
            <a:ext cx="8660979" cy="707886"/>
          </a:xfrm>
          <a:prstGeom prst="rect">
            <a:avLst/>
          </a:prstGeom>
          <a:solidFill>
            <a:srgbClr val="FFF1C5"/>
          </a:solidFill>
        </p:spPr>
        <p:txBody>
          <a:bodyPr wrap="square">
            <a:spAutoFit/>
          </a:bodyPr>
          <a:lstStyle/>
          <a:p>
            <a:pPr algn="just"/>
            <a:r>
              <a:rPr lang="fr-FR" sz="2000" dirty="0"/>
              <a:t>Renforcement des formations sanitaires en équipement et la réalisation des grands projets. </a:t>
            </a:r>
            <a:endParaRPr lang="fr-FR" sz="2000" b="1" dirty="0"/>
          </a:p>
        </p:txBody>
      </p:sp>
      <p:grpSp>
        <p:nvGrpSpPr>
          <p:cNvPr id="6" name="Groupe 5">
            <a:extLst>
              <a:ext uri="{FF2B5EF4-FFF2-40B4-BE49-F238E27FC236}">
                <a16:creationId xmlns:a16="http://schemas.microsoft.com/office/drawing/2014/main" xmlns="" id="{D83B9CE2-CF71-4A9A-89FF-2795B0B98BF8}"/>
              </a:ext>
            </a:extLst>
          </p:cNvPr>
          <p:cNvGrpSpPr/>
          <p:nvPr/>
        </p:nvGrpSpPr>
        <p:grpSpPr>
          <a:xfrm>
            <a:off x="0" y="2197670"/>
            <a:ext cx="5657850" cy="2974969"/>
            <a:chOff x="0" y="2197670"/>
            <a:chExt cx="5657850" cy="2974969"/>
          </a:xfrm>
        </p:grpSpPr>
        <p:sp>
          <p:nvSpPr>
            <p:cNvPr id="17" name="ZoneTexte 16"/>
            <p:cNvSpPr txBox="1"/>
            <p:nvPr/>
          </p:nvSpPr>
          <p:spPr>
            <a:xfrm>
              <a:off x="0" y="2197670"/>
              <a:ext cx="5657850" cy="461665"/>
            </a:xfrm>
            <a:prstGeom prst="rect">
              <a:avLst/>
            </a:prstGeom>
            <a:solidFill>
              <a:srgbClr val="00B050"/>
            </a:solidFill>
          </p:spPr>
          <p:txBody>
            <a:bodyPr wrap="square" rtlCol="0">
              <a:spAutoFit/>
            </a:bodyPr>
            <a:lstStyle/>
            <a:p>
              <a:r>
                <a:rPr lang="fr-FR" sz="2400" dirty="0">
                  <a:solidFill>
                    <a:schemeClr val="bg1"/>
                  </a:solidFill>
                </a:rPr>
                <a:t>SOINS</a:t>
              </a:r>
            </a:p>
          </p:txBody>
        </p:sp>
        <p:sp>
          <p:nvSpPr>
            <p:cNvPr id="5" name="Rectangle 4"/>
            <p:cNvSpPr/>
            <p:nvPr/>
          </p:nvSpPr>
          <p:spPr>
            <a:xfrm>
              <a:off x="0" y="2773471"/>
              <a:ext cx="5657850" cy="1015663"/>
            </a:xfrm>
            <a:prstGeom prst="rect">
              <a:avLst/>
            </a:prstGeom>
          </p:spPr>
          <p:txBody>
            <a:bodyPr wrap="square">
              <a:spAutoFit/>
            </a:bodyPr>
            <a:lstStyle/>
            <a:p>
              <a:pPr algn="l"/>
              <a:r>
                <a:rPr lang="fr-FR" sz="2000" b="0" dirty="0"/>
                <a:t>Baisse sensible de la mortalité maternelle infra-hospitalière 120,9 pour 100 000 accouchements contre 134,6 pour 100 000 en 2016.  </a:t>
              </a:r>
            </a:p>
          </p:txBody>
        </p:sp>
        <p:sp>
          <p:nvSpPr>
            <p:cNvPr id="11" name="Rectangle 10"/>
            <p:cNvSpPr/>
            <p:nvPr/>
          </p:nvSpPr>
          <p:spPr>
            <a:xfrm>
              <a:off x="91312" y="4156976"/>
              <a:ext cx="5566538" cy="1015663"/>
            </a:xfrm>
            <a:prstGeom prst="rect">
              <a:avLst/>
            </a:prstGeom>
          </p:spPr>
          <p:txBody>
            <a:bodyPr wrap="square">
              <a:spAutoFit/>
            </a:bodyPr>
            <a:lstStyle/>
            <a:p>
              <a:pPr algn="l"/>
              <a:r>
                <a:rPr lang="fr-FR" sz="2000" b="0" dirty="0"/>
                <a:t>Pourcentage des enfants de moins de 5 ans en retard de croissance (21,2% en 2017 pour une cible de 27,3%)</a:t>
              </a:r>
            </a:p>
          </p:txBody>
        </p:sp>
      </p:grpSp>
      <p:grpSp>
        <p:nvGrpSpPr>
          <p:cNvPr id="9" name="Groupe 8">
            <a:extLst>
              <a:ext uri="{FF2B5EF4-FFF2-40B4-BE49-F238E27FC236}">
                <a16:creationId xmlns:a16="http://schemas.microsoft.com/office/drawing/2014/main" xmlns="" id="{292EAAB4-2178-4592-B4BF-809112B32742}"/>
              </a:ext>
            </a:extLst>
          </p:cNvPr>
          <p:cNvGrpSpPr/>
          <p:nvPr/>
        </p:nvGrpSpPr>
        <p:grpSpPr>
          <a:xfrm>
            <a:off x="6496484" y="2197670"/>
            <a:ext cx="5752232" cy="3362413"/>
            <a:chOff x="6496484" y="2197670"/>
            <a:chExt cx="5752232" cy="3362413"/>
          </a:xfrm>
        </p:grpSpPr>
        <p:sp>
          <p:nvSpPr>
            <p:cNvPr id="13" name="Rectangle 12"/>
            <p:cNvSpPr/>
            <p:nvPr/>
          </p:nvSpPr>
          <p:spPr>
            <a:xfrm>
              <a:off x="6553200" y="2197670"/>
              <a:ext cx="5600284" cy="461665"/>
            </a:xfrm>
            <a:prstGeom prst="rect">
              <a:avLst/>
            </a:prstGeom>
            <a:solidFill>
              <a:srgbClr val="00B050"/>
            </a:solidFill>
          </p:spPr>
          <p:txBody>
            <a:bodyPr wrap="square">
              <a:spAutoFit/>
            </a:bodyPr>
            <a:lstStyle/>
            <a:p>
              <a:r>
                <a:rPr lang="fr-FR" sz="2400" dirty="0">
                  <a:solidFill>
                    <a:schemeClr val="bg1"/>
                  </a:solidFill>
                </a:rPr>
                <a:t>PRODUITS</a:t>
              </a:r>
            </a:p>
          </p:txBody>
        </p:sp>
        <p:sp>
          <p:nvSpPr>
            <p:cNvPr id="16" name="Rectangle 15"/>
            <p:cNvSpPr/>
            <p:nvPr/>
          </p:nvSpPr>
          <p:spPr>
            <a:xfrm>
              <a:off x="6553200" y="2881193"/>
              <a:ext cx="5638800" cy="707886"/>
            </a:xfrm>
            <a:prstGeom prst="rect">
              <a:avLst/>
            </a:prstGeom>
          </p:spPr>
          <p:txBody>
            <a:bodyPr wrap="square">
              <a:spAutoFit/>
            </a:bodyPr>
            <a:lstStyle/>
            <a:p>
              <a:pPr algn="l"/>
              <a:r>
                <a:rPr lang="fr-FR" sz="2000" b="0" dirty="0"/>
                <a:t>Produits : (1) 16,8 millions d’enfants et de femmes enceintes traités gratuitement</a:t>
              </a:r>
            </a:p>
          </p:txBody>
        </p:sp>
        <p:sp>
          <p:nvSpPr>
            <p:cNvPr id="18" name="Rectangle 17"/>
            <p:cNvSpPr/>
            <p:nvPr/>
          </p:nvSpPr>
          <p:spPr>
            <a:xfrm>
              <a:off x="6553200" y="3744399"/>
              <a:ext cx="5600284" cy="1015663"/>
            </a:xfrm>
            <a:prstGeom prst="rect">
              <a:avLst/>
            </a:prstGeom>
          </p:spPr>
          <p:txBody>
            <a:bodyPr wrap="square">
              <a:spAutoFit/>
            </a:bodyPr>
            <a:lstStyle/>
            <a:p>
              <a:pPr algn="l"/>
              <a:r>
                <a:rPr lang="fr-FR" sz="2000" b="0" dirty="0"/>
                <a:t>Construction de CSPS, transformation de 14 CSPS en CM, équipement de 4 CHU et de 11 CHR</a:t>
              </a:r>
            </a:p>
          </p:txBody>
        </p:sp>
        <p:sp>
          <p:nvSpPr>
            <p:cNvPr id="19" name="Rectangle 18"/>
            <p:cNvSpPr/>
            <p:nvPr/>
          </p:nvSpPr>
          <p:spPr>
            <a:xfrm>
              <a:off x="6496484" y="4852197"/>
              <a:ext cx="5752232" cy="707886"/>
            </a:xfrm>
            <a:prstGeom prst="rect">
              <a:avLst/>
            </a:prstGeom>
          </p:spPr>
          <p:txBody>
            <a:bodyPr wrap="square">
              <a:spAutoFit/>
            </a:bodyPr>
            <a:lstStyle/>
            <a:p>
              <a:pPr algn="l"/>
              <a:r>
                <a:rPr lang="fr-FR" sz="2000" b="0" dirty="0"/>
                <a:t>Adoption </a:t>
              </a:r>
              <a:r>
                <a:rPr lang="fr-FR" sz="2000" b="0" dirty="0" smtClean="0"/>
                <a:t>de la </a:t>
              </a:r>
              <a:r>
                <a:rPr lang="fr-FR" sz="2000" b="0" dirty="0"/>
                <a:t>loi sur la fonction publique hospitalière</a:t>
              </a:r>
            </a:p>
          </p:txBody>
        </p:sp>
      </p:grpSp>
      <p:sp>
        <p:nvSpPr>
          <p:cNvPr id="14" name="ZoneTexte 13">
            <a:extLst>
              <a:ext uri="{FF2B5EF4-FFF2-40B4-BE49-F238E27FC236}">
                <a16:creationId xmlns:a16="http://schemas.microsoft.com/office/drawing/2014/main" xmlns="" id="{EECDAFB6-6460-4E01-B726-8A8124908342}"/>
              </a:ext>
            </a:extLst>
          </p:cNvPr>
          <p:cNvSpPr txBox="1"/>
          <p:nvPr/>
        </p:nvSpPr>
        <p:spPr>
          <a:xfrm>
            <a:off x="1" y="5520331"/>
            <a:ext cx="12248716" cy="461665"/>
          </a:xfrm>
          <a:prstGeom prst="rect">
            <a:avLst/>
          </a:prstGeom>
          <a:solidFill>
            <a:srgbClr val="FFCD2D"/>
          </a:solidFill>
        </p:spPr>
        <p:txBody>
          <a:bodyPr wrap="square" rtlCol="0">
            <a:spAutoFit/>
          </a:bodyPr>
          <a:lstStyle/>
          <a:p>
            <a:r>
              <a:rPr lang="fr-FR" sz="2400" dirty="0"/>
              <a:t>LES DEFIS</a:t>
            </a:r>
          </a:p>
        </p:txBody>
      </p:sp>
      <p:grpSp>
        <p:nvGrpSpPr>
          <p:cNvPr id="10" name="Groupe 9">
            <a:extLst>
              <a:ext uri="{FF2B5EF4-FFF2-40B4-BE49-F238E27FC236}">
                <a16:creationId xmlns:a16="http://schemas.microsoft.com/office/drawing/2014/main" xmlns="" id="{FCADBB4C-1FCA-4DD0-9B5D-428805E80E5A}"/>
              </a:ext>
            </a:extLst>
          </p:cNvPr>
          <p:cNvGrpSpPr/>
          <p:nvPr/>
        </p:nvGrpSpPr>
        <p:grpSpPr>
          <a:xfrm>
            <a:off x="4048991" y="865540"/>
            <a:ext cx="3982442" cy="1229136"/>
            <a:chOff x="4048991" y="865540"/>
            <a:chExt cx="3982442" cy="1229136"/>
          </a:xfrm>
        </p:grpSpPr>
        <p:sp>
          <p:nvSpPr>
            <p:cNvPr id="2" name="ZoneTexte 1"/>
            <p:cNvSpPr txBox="1"/>
            <p:nvPr/>
          </p:nvSpPr>
          <p:spPr>
            <a:xfrm>
              <a:off x="5391150" y="1018981"/>
              <a:ext cx="2640283" cy="830997"/>
            </a:xfrm>
            <a:prstGeom prst="rect">
              <a:avLst/>
            </a:prstGeom>
            <a:noFill/>
          </p:spPr>
          <p:txBody>
            <a:bodyPr wrap="square" rtlCol="0">
              <a:spAutoFit/>
            </a:bodyPr>
            <a:lstStyle/>
            <a:p>
              <a:r>
                <a:rPr lang="fr-FR" sz="4800" dirty="0"/>
                <a:t>SANTE</a:t>
              </a:r>
            </a:p>
          </p:txBody>
        </p:sp>
        <p:pic>
          <p:nvPicPr>
            <p:cNvPr id="4" name="Image 3">
              <a:extLst>
                <a:ext uri="{FF2B5EF4-FFF2-40B4-BE49-F238E27FC236}">
                  <a16:creationId xmlns:a16="http://schemas.microsoft.com/office/drawing/2014/main" xmlns="" id="{1E74250F-39F8-4156-8AF1-21717CDB81E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48991" y="865540"/>
              <a:ext cx="1342159" cy="1229136"/>
            </a:xfrm>
            <a:prstGeom prst="rect">
              <a:avLst/>
            </a:prstGeom>
          </p:spPr>
        </p:pic>
      </p:grpSp>
      <p:sp>
        <p:nvSpPr>
          <p:cNvPr id="20" name="Rectangle 19">
            <a:extLst>
              <a:ext uri="{FF2B5EF4-FFF2-40B4-BE49-F238E27FC236}">
                <a16:creationId xmlns:a16="http://schemas.microsoft.com/office/drawing/2014/main" xmlns="" id="{BD7CA941-798D-4057-B3FF-C6F9F237BDC0}"/>
              </a:ext>
            </a:extLst>
          </p:cNvPr>
          <p:cNvSpPr/>
          <p:nvPr/>
        </p:nvSpPr>
        <p:spPr>
          <a:xfrm>
            <a:off x="2324100" y="270418"/>
            <a:ext cx="8934450" cy="4762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457200" indent="-457200">
              <a:buAutoNum type="arabicPeriod"/>
            </a:pPr>
            <a:r>
              <a:rPr lang="fr-FR" altLang="fr-FR" sz="3200" dirty="0">
                <a:solidFill>
                  <a:schemeClr val="accent2">
                    <a:lumMod val="75000"/>
                  </a:schemeClr>
                </a:solidFill>
                <a:latin typeface="+mj-lt"/>
                <a:ea typeface="+mj-ea"/>
                <a:cs typeface="+mj-cs"/>
              </a:rPr>
              <a:t>LES RÉSULTATS ENREGISTRÉS EN 2017</a:t>
            </a:r>
          </a:p>
        </p:txBody>
      </p:sp>
    </p:spTree>
    <p:extLst>
      <p:ext uri="{BB962C8B-B14F-4D97-AF65-F5344CB8AC3E}">
        <p14:creationId xmlns:p14="http://schemas.microsoft.com/office/powerpoint/2010/main" val="51472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p:cTn id="14" dur="500" fill="hold"/>
                                        <p:tgtEl>
                                          <p:spTgt spid="6"/>
                                        </p:tgtEl>
                                        <p:attrNameLst>
                                          <p:attrName>ppt_w</p:attrName>
                                        </p:attrNameLst>
                                      </p:cBhvr>
                                      <p:tavLst>
                                        <p:tav tm="0">
                                          <p:val>
                                            <p:fltVal val="0"/>
                                          </p:val>
                                        </p:tav>
                                        <p:tav tm="100000">
                                          <p:val>
                                            <p:strVal val="#ppt_w"/>
                                          </p:val>
                                        </p:tav>
                                      </p:tavLst>
                                    </p:anim>
                                    <p:anim calcmode="lin" valueType="num">
                                      <p:cBhvr>
                                        <p:cTn id="15" dur="500" fill="hold"/>
                                        <p:tgtEl>
                                          <p:spTgt spid="6"/>
                                        </p:tgtEl>
                                        <p:attrNameLst>
                                          <p:attrName>ppt_h</p:attrName>
                                        </p:attrNameLst>
                                      </p:cBhvr>
                                      <p:tavLst>
                                        <p:tav tm="0">
                                          <p:val>
                                            <p:fltVal val="0"/>
                                          </p:val>
                                        </p:tav>
                                        <p:tav tm="100000">
                                          <p:val>
                                            <p:strVal val="#ppt_h"/>
                                          </p:val>
                                        </p:tav>
                                      </p:tavLst>
                                    </p:anim>
                                    <p:animEffect transition="in" filter="fade">
                                      <p:cBhvr>
                                        <p:cTn id="16" dur="500"/>
                                        <p:tgtEl>
                                          <p:spTgt spid="6"/>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p:cTn id="21" dur="500" fill="hold"/>
                                        <p:tgtEl>
                                          <p:spTgt spid="9"/>
                                        </p:tgtEl>
                                        <p:attrNameLst>
                                          <p:attrName>ppt_w</p:attrName>
                                        </p:attrNameLst>
                                      </p:cBhvr>
                                      <p:tavLst>
                                        <p:tav tm="0">
                                          <p:val>
                                            <p:fltVal val="0"/>
                                          </p:val>
                                        </p:tav>
                                        <p:tav tm="100000">
                                          <p:val>
                                            <p:strVal val="#ppt_w"/>
                                          </p:val>
                                        </p:tav>
                                      </p:tavLst>
                                    </p:anim>
                                    <p:anim calcmode="lin" valueType="num">
                                      <p:cBhvr>
                                        <p:cTn id="22" dur="500" fill="hold"/>
                                        <p:tgtEl>
                                          <p:spTgt spid="9"/>
                                        </p:tgtEl>
                                        <p:attrNameLst>
                                          <p:attrName>ppt_h</p:attrName>
                                        </p:attrNameLst>
                                      </p:cBhvr>
                                      <p:tavLst>
                                        <p:tav tm="0">
                                          <p:val>
                                            <p:fltVal val="0"/>
                                          </p:val>
                                        </p:tav>
                                        <p:tav tm="100000">
                                          <p:val>
                                            <p:strVal val="#ppt_h"/>
                                          </p:val>
                                        </p:tav>
                                      </p:tavLst>
                                    </p:anim>
                                    <p:animEffect transition="in" filter="fade">
                                      <p:cBhvr>
                                        <p:cTn id="23" dur="500"/>
                                        <p:tgtEl>
                                          <p:spTgt spid="9"/>
                                        </p:tgtEl>
                                      </p:cBhvr>
                                    </p:animEffec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14"/>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53" presetClass="entr" presetSubtype="16"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 calcmode="lin" valueType="num">
                                      <p:cBhvr>
                                        <p:cTn id="32" dur="500" fill="hold"/>
                                        <p:tgtEl>
                                          <p:spTgt spid="7"/>
                                        </p:tgtEl>
                                        <p:attrNameLst>
                                          <p:attrName>ppt_w</p:attrName>
                                        </p:attrNameLst>
                                      </p:cBhvr>
                                      <p:tavLst>
                                        <p:tav tm="0">
                                          <p:val>
                                            <p:fltVal val="0"/>
                                          </p:val>
                                        </p:tav>
                                        <p:tav tm="100000">
                                          <p:val>
                                            <p:strVal val="#ppt_w"/>
                                          </p:val>
                                        </p:tav>
                                      </p:tavLst>
                                    </p:anim>
                                    <p:anim calcmode="lin" valueType="num">
                                      <p:cBhvr>
                                        <p:cTn id="33" dur="500" fill="hold"/>
                                        <p:tgtEl>
                                          <p:spTgt spid="7"/>
                                        </p:tgtEl>
                                        <p:attrNameLst>
                                          <p:attrName>ppt_h</p:attrName>
                                        </p:attrNameLst>
                                      </p:cBhvr>
                                      <p:tavLst>
                                        <p:tav tm="0">
                                          <p:val>
                                            <p:fltVal val="0"/>
                                          </p:val>
                                        </p:tav>
                                        <p:tav tm="100000">
                                          <p:val>
                                            <p:strVal val="#ppt_h"/>
                                          </p:val>
                                        </p:tav>
                                      </p:tavLst>
                                    </p:anim>
                                    <p:animEffect transition="in" filter="fade">
                                      <p:cBhvr>
                                        <p:cTn id="3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4" grpId="0" animBg="1"/>
    </p:bldLst>
  </p:timing>
</p:sld>
</file>

<file path=ppt/theme/theme1.xml><?xml version="1.0" encoding="utf-8"?>
<a:theme xmlns:a="http://schemas.openxmlformats.org/drawingml/2006/main" name="437TGp_bizpeople_light_ani">
  <a:themeElements>
    <a:clrScheme name="437TGp_bizpeople_light_ani 1">
      <a:dk1>
        <a:srgbClr val="30311D"/>
      </a:dk1>
      <a:lt1>
        <a:srgbClr val="FFFFFF"/>
      </a:lt1>
      <a:dk2>
        <a:srgbClr val="003366"/>
      </a:dk2>
      <a:lt2>
        <a:srgbClr val="DDDDDD"/>
      </a:lt2>
      <a:accent1>
        <a:srgbClr val="7E52CC"/>
      </a:accent1>
      <a:accent2>
        <a:srgbClr val="4A9ACC"/>
      </a:accent2>
      <a:accent3>
        <a:srgbClr val="FFFFFF"/>
      </a:accent3>
      <a:accent4>
        <a:srgbClr val="272817"/>
      </a:accent4>
      <a:accent5>
        <a:srgbClr val="C0B3E2"/>
      </a:accent5>
      <a:accent6>
        <a:srgbClr val="428BB9"/>
      </a:accent6>
      <a:hlink>
        <a:srgbClr val="4582A7"/>
      </a:hlink>
      <a:folHlink>
        <a:srgbClr val="B2AF7A"/>
      </a:folHlink>
    </a:clrScheme>
    <a:fontScheme name="437TGp_bizpeople_light_ani">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FF"/>
        </a:solidFill>
        <a:ln w="28575" cap="flat" cmpd="sng" algn="ctr">
          <a:solidFill>
            <a:srgbClr val="FFFFFF"/>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rgbClr val="FFFFFF"/>
        </a:solidFill>
        <a:ln w="28575" cap="flat" cmpd="sng" algn="ctr">
          <a:solidFill>
            <a:srgbClr val="FFFFFF"/>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437TGp_bizpeople_light_ani 1">
        <a:dk1>
          <a:srgbClr val="30311D"/>
        </a:dk1>
        <a:lt1>
          <a:srgbClr val="FFFFFF"/>
        </a:lt1>
        <a:dk2>
          <a:srgbClr val="003366"/>
        </a:dk2>
        <a:lt2>
          <a:srgbClr val="DDDDDD"/>
        </a:lt2>
        <a:accent1>
          <a:srgbClr val="7E52CC"/>
        </a:accent1>
        <a:accent2>
          <a:srgbClr val="4A9ACC"/>
        </a:accent2>
        <a:accent3>
          <a:srgbClr val="FFFFFF"/>
        </a:accent3>
        <a:accent4>
          <a:srgbClr val="272817"/>
        </a:accent4>
        <a:accent5>
          <a:srgbClr val="C0B3E2"/>
        </a:accent5>
        <a:accent6>
          <a:srgbClr val="428BB9"/>
        </a:accent6>
        <a:hlink>
          <a:srgbClr val="4582A7"/>
        </a:hlink>
        <a:folHlink>
          <a:srgbClr val="B2AF7A"/>
        </a:folHlink>
      </a:clrScheme>
      <a:clrMap bg1="lt1" tx1="dk1" bg2="lt2" tx2="dk2" accent1="accent1" accent2="accent2" accent3="accent3" accent4="accent4" accent5="accent5" accent6="accent6" hlink="hlink" folHlink="folHlink"/>
    </a:extraClrScheme>
    <a:extraClrScheme>
      <a:clrScheme name="437TGp_bizpeople_light_ani 2">
        <a:dk1>
          <a:srgbClr val="000000"/>
        </a:dk1>
        <a:lt1>
          <a:srgbClr val="FFFFFF"/>
        </a:lt1>
        <a:dk2>
          <a:srgbClr val="702424"/>
        </a:dk2>
        <a:lt2>
          <a:srgbClr val="C0C0C0"/>
        </a:lt2>
        <a:accent1>
          <a:srgbClr val="54BBBE"/>
        </a:accent1>
        <a:accent2>
          <a:srgbClr val="E49514"/>
        </a:accent2>
        <a:accent3>
          <a:srgbClr val="FFFFFF"/>
        </a:accent3>
        <a:accent4>
          <a:srgbClr val="000000"/>
        </a:accent4>
        <a:accent5>
          <a:srgbClr val="B3DADB"/>
        </a:accent5>
        <a:accent6>
          <a:srgbClr val="CF8711"/>
        </a:accent6>
        <a:hlink>
          <a:srgbClr val="6C9A42"/>
        </a:hlink>
        <a:folHlink>
          <a:srgbClr val="82ABBE"/>
        </a:folHlink>
      </a:clrScheme>
      <a:clrMap bg1="lt1" tx1="dk1" bg2="lt2" tx2="dk2" accent1="accent1" accent2="accent2" accent3="accent3" accent4="accent4" accent5="accent5" accent6="accent6" hlink="hlink" folHlink="folHlink"/>
    </a:extraClrScheme>
    <a:extraClrScheme>
      <a:clrScheme name="437TGp_bizpeople_light_ani 3">
        <a:dk1>
          <a:srgbClr val="003366"/>
        </a:dk1>
        <a:lt1>
          <a:srgbClr val="FFFFFF"/>
        </a:lt1>
        <a:dk2>
          <a:srgbClr val="000000"/>
        </a:dk2>
        <a:lt2>
          <a:srgbClr val="DDDDDD"/>
        </a:lt2>
        <a:accent1>
          <a:srgbClr val="438ACB"/>
        </a:accent1>
        <a:accent2>
          <a:srgbClr val="32A287"/>
        </a:accent2>
        <a:accent3>
          <a:srgbClr val="FFFFFF"/>
        </a:accent3>
        <a:accent4>
          <a:srgbClr val="002A56"/>
        </a:accent4>
        <a:accent5>
          <a:srgbClr val="B0C4E2"/>
        </a:accent5>
        <a:accent6>
          <a:srgbClr val="2C927A"/>
        </a:accent6>
        <a:hlink>
          <a:srgbClr val="729943"/>
        </a:hlink>
        <a:folHlink>
          <a:srgbClr val="82B4BE"/>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onception personnalisé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437TGp_bizpeople_light_ani</Template>
  <TotalTime>8043</TotalTime>
  <Words>1380</Words>
  <Application>Microsoft Office PowerPoint</Application>
  <PresentationFormat>Personnalisé</PresentationFormat>
  <Paragraphs>227</Paragraphs>
  <Slides>21</Slides>
  <Notes>11</Notes>
  <HiddenSlides>0</HiddenSlides>
  <MMClips>0</MMClips>
  <ScaleCrop>false</ScaleCrop>
  <HeadingPairs>
    <vt:vector size="4" baseType="variant">
      <vt:variant>
        <vt:lpstr>Thème</vt:lpstr>
      </vt:variant>
      <vt:variant>
        <vt:i4>2</vt:i4>
      </vt:variant>
      <vt:variant>
        <vt:lpstr>Titres des diapositives</vt:lpstr>
      </vt:variant>
      <vt:variant>
        <vt:i4>21</vt:i4>
      </vt:variant>
    </vt:vector>
  </HeadingPairs>
  <TitlesOfParts>
    <vt:vector size="23" baseType="lpstr">
      <vt:lpstr>437TGp_bizpeople_light_ani</vt:lpstr>
      <vt:lpstr>Conception personnalisée</vt:lpstr>
      <vt:lpstr> PERFORMANCE DANS LA MISE EN ŒUVRE DU PNDES EN 2017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CONCLUSION ET RECOMMANDATIONS</vt:lpstr>
      <vt:lpstr> MERCI DE VOTRE ATTENTION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ThemeGallery PowerTemplate</dc:title>
  <dc:creator>HP</dc:creator>
  <cp:lastModifiedBy>GUIRE Kassim</cp:lastModifiedBy>
  <cp:revision>621</cp:revision>
  <cp:lastPrinted>2018-02-19T13:57:32Z</cp:lastPrinted>
  <dcterms:created xsi:type="dcterms:W3CDTF">2014-02-22T08:28:39Z</dcterms:created>
  <dcterms:modified xsi:type="dcterms:W3CDTF">2018-05-17T09:37:57Z</dcterms:modified>
</cp:coreProperties>
</file>